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  <p:sldMasterId id="2147483684" r:id="rId4"/>
    <p:sldMasterId id="2147483696" r:id="rId5"/>
  </p:sldMasterIdLst>
  <p:notesMasterIdLst>
    <p:notesMasterId r:id="rId71"/>
  </p:notesMasterIdLst>
  <p:sldIdLst>
    <p:sldId id="256" r:id="rId6"/>
    <p:sldId id="346" r:id="rId7"/>
    <p:sldId id="270" r:id="rId8"/>
    <p:sldId id="330" r:id="rId9"/>
    <p:sldId id="269" r:id="rId10"/>
    <p:sldId id="356" r:id="rId11"/>
    <p:sldId id="268" r:id="rId12"/>
    <p:sldId id="276" r:id="rId13"/>
    <p:sldId id="357" r:id="rId14"/>
    <p:sldId id="260" r:id="rId15"/>
    <p:sldId id="361" r:id="rId16"/>
    <p:sldId id="319" r:id="rId17"/>
    <p:sldId id="358" r:id="rId18"/>
    <p:sldId id="281" r:id="rId19"/>
    <p:sldId id="282" r:id="rId20"/>
    <p:sldId id="283" r:id="rId21"/>
    <p:sldId id="284" r:id="rId22"/>
    <p:sldId id="285" r:id="rId23"/>
    <p:sldId id="286" r:id="rId24"/>
    <p:sldId id="342" r:id="rId25"/>
    <p:sldId id="343" r:id="rId26"/>
    <p:sldId id="326" r:id="rId27"/>
    <p:sldId id="359" r:id="rId28"/>
    <p:sldId id="354" r:id="rId29"/>
    <p:sldId id="287" r:id="rId30"/>
    <p:sldId id="349" r:id="rId31"/>
    <p:sldId id="274" r:id="rId32"/>
    <p:sldId id="275" r:id="rId33"/>
    <p:sldId id="262" r:id="rId34"/>
    <p:sldId id="261" r:id="rId35"/>
    <p:sldId id="277" r:id="rId36"/>
    <p:sldId id="350" r:id="rId37"/>
    <p:sldId id="351" r:id="rId38"/>
    <p:sldId id="263" r:id="rId39"/>
    <p:sldId id="278" r:id="rId40"/>
    <p:sldId id="360" r:id="rId41"/>
    <p:sldId id="345" r:id="rId42"/>
    <p:sldId id="279" r:id="rId43"/>
    <p:sldId id="264" r:id="rId44"/>
    <p:sldId id="352" r:id="rId45"/>
    <p:sldId id="266" r:id="rId46"/>
    <p:sldId id="355" r:id="rId47"/>
    <p:sldId id="375" r:id="rId48"/>
    <p:sldId id="327" r:id="rId49"/>
    <p:sldId id="363" r:id="rId50"/>
    <p:sldId id="374" r:id="rId51"/>
    <p:sldId id="338" r:id="rId52"/>
    <p:sldId id="328" r:id="rId53"/>
    <p:sldId id="371" r:id="rId54"/>
    <p:sldId id="373" r:id="rId55"/>
    <p:sldId id="332" r:id="rId56"/>
    <p:sldId id="369" r:id="rId57"/>
    <p:sldId id="329" r:id="rId58"/>
    <p:sldId id="366" r:id="rId59"/>
    <p:sldId id="370" r:id="rId60"/>
    <p:sldId id="372" r:id="rId61"/>
    <p:sldId id="303" r:id="rId62"/>
    <p:sldId id="365" r:id="rId63"/>
    <p:sldId id="331" r:id="rId64"/>
    <p:sldId id="367" r:id="rId65"/>
    <p:sldId id="368" r:id="rId66"/>
    <p:sldId id="299" r:id="rId67"/>
    <p:sldId id="364" r:id="rId68"/>
    <p:sldId id="362" r:id="rId69"/>
    <p:sldId id="272" r:id="rId7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72"/>
      <p:bold r:id="rId73"/>
      <p:italic r:id="rId74"/>
      <p:boldItalic r:id="rId75"/>
    </p:embeddedFont>
    <p:embeddedFont>
      <p:font typeface="Barlow SemiBold" panose="00000700000000000000" pitchFamily="2" charset="0"/>
      <p:regular r:id="rId76"/>
      <p:bold r:id="rId77"/>
      <p:italic r:id="rId78"/>
      <p:boldItalic r:id="rId79"/>
    </p:embeddedFont>
    <p:embeddedFont>
      <p:font typeface="Play" panose="020B0604020202020204" charset="0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EDBA4E-8A70-4146-B9FC-233391B353F4}">
  <a:tblStyle styleId="{ECEDBA4E-8A70-4146-B9FC-233391B353F4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" autoAdjust="0"/>
    <p:restoredTop sz="92736" autoAdjust="0"/>
  </p:normalViewPr>
  <p:slideViewPr>
    <p:cSldViewPr snapToGrid="0">
      <p:cViewPr>
        <p:scale>
          <a:sx n="125" d="100"/>
          <a:sy n="125" d="100"/>
        </p:scale>
        <p:origin x="1578" y="27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09936de6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3209936de69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3209936de69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168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839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3594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7" name="Google Shape;3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F3597D3C-AD39-7844-D5DD-47D47B41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09936de69_2_85:notes">
            <a:extLst>
              <a:ext uri="{FF2B5EF4-FFF2-40B4-BE49-F238E27FC236}">
                <a16:creationId xmlns:a16="http://schemas.microsoft.com/office/drawing/2014/main" id="{1F7C31CC-94EE-ED3B-16E0-9FA2D5F2C9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209936de69_2_85:notes">
            <a:extLst>
              <a:ext uri="{FF2B5EF4-FFF2-40B4-BE49-F238E27FC236}">
                <a16:creationId xmlns:a16="http://schemas.microsoft.com/office/drawing/2014/main" id="{D265A98A-ECB0-4BFA-9305-1F98E5899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g3209936de69_2_85:notes">
            <a:extLst>
              <a:ext uri="{FF2B5EF4-FFF2-40B4-BE49-F238E27FC236}">
                <a16:creationId xmlns:a16="http://schemas.microsoft.com/office/drawing/2014/main" id="{4CCABE6B-0B28-7E4E-93BB-5DE50C3C41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506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70643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1645187a2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321645187a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1645187a2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21645187a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>
          <a:extLst>
            <a:ext uri="{FF2B5EF4-FFF2-40B4-BE49-F238E27FC236}">
              <a16:creationId xmlns:a16="http://schemas.microsoft.com/office/drawing/2014/main" id="{1E2B4ED3-25C6-8094-20E9-166FD366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1645187a2_0_59:notes">
            <a:extLst>
              <a:ext uri="{FF2B5EF4-FFF2-40B4-BE49-F238E27FC236}">
                <a16:creationId xmlns:a16="http://schemas.microsoft.com/office/drawing/2014/main" id="{2BFC82E6-62C1-F1DA-19A9-DB5C2A550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321645187a2_0_59:notes">
            <a:extLst>
              <a:ext uri="{FF2B5EF4-FFF2-40B4-BE49-F238E27FC236}">
                <a16:creationId xmlns:a16="http://schemas.microsoft.com/office/drawing/2014/main" id="{4F75E876-D153-8131-624E-A33677A708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86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2BB05A0-AEFD-A2A1-7754-C96C6D90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1645187a2_0_53:notes">
            <a:extLst>
              <a:ext uri="{FF2B5EF4-FFF2-40B4-BE49-F238E27FC236}">
                <a16:creationId xmlns:a16="http://schemas.microsoft.com/office/drawing/2014/main" id="{C759B1D3-02AD-87A6-21FF-786EA3E72B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21645187a2_0_53:notes">
            <a:extLst>
              <a:ext uri="{FF2B5EF4-FFF2-40B4-BE49-F238E27FC236}">
                <a16:creationId xmlns:a16="http://schemas.microsoft.com/office/drawing/2014/main" id="{1D5D4FB4-994B-2205-7A1D-15FEA87353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2426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1645187a2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321645187a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61492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834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1645187a2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321645187a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09936de69_2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209936de69_2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2946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>
          <a:extLst>
            <a:ext uri="{FF2B5EF4-FFF2-40B4-BE49-F238E27FC236}">
              <a16:creationId xmlns:a16="http://schemas.microsoft.com/office/drawing/2014/main" id="{079CC2A4-F908-3597-B6DF-1288D8EC9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09936de69_2_138:notes">
            <a:extLst>
              <a:ext uri="{FF2B5EF4-FFF2-40B4-BE49-F238E27FC236}">
                <a16:creationId xmlns:a16="http://schemas.microsoft.com/office/drawing/2014/main" id="{540B951F-D7EE-706C-9835-644DB9168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4" name="Google Shape;194;g3209936de69_2_138:notes">
            <a:extLst>
              <a:ext uri="{FF2B5EF4-FFF2-40B4-BE49-F238E27FC236}">
                <a16:creationId xmlns:a16="http://schemas.microsoft.com/office/drawing/2014/main" id="{01C03AB1-BC5E-1C10-DFD0-DAE857A94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4839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97f3db75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397f3db75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" name="Google Shape;206;g2397f3db75e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9635855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f638e1bc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g24f638e1bce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5" name="Google Shape;255;g24f638e1bce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68E35-D6A3-55C9-63D3-99D859DF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FFA49-BFAF-1DCD-2D01-132D4E84F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F41D3-11D3-C9BB-AD62-1443E8833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11A5D-4929-9DA7-1167-C03A08739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2E021-BCF9-496F-868E-CDF51A43B02E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747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65719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282D6B6-3365-D6A1-2159-1C6C57E4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09936de69_2_144:notes">
            <a:extLst>
              <a:ext uri="{FF2B5EF4-FFF2-40B4-BE49-F238E27FC236}">
                <a16:creationId xmlns:a16="http://schemas.microsoft.com/office/drawing/2014/main" id="{8E2AAEA6-7D3C-9B6E-7693-272C5C44B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g3209936de69_2_144:notes">
            <a:extLst>
              <a:ext uri="{FF2B5EF4-FFF2-40B4-BE49-F238E27FC236}">
                <a16:creationId xmlns:a16="http://schemas.microsoft.com/office/drawing/2014/main" id="{EFE2FDC2-955E-202F-62F9-CB37B9114F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08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427612C8-260F-AB85-9016-3C33719C4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09936de69_2_85:notes">
            <a:extLst>
              <a:ext uri="{FF2B5EF4-FFF2-40B4-BE49-F238E27FC236}">
                <a16:creationId xmlns:a16="http://schemas.microsoft.com/office/drawing/2014/main" id="{94841E3C-B549-5828-7F55-3759E743B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209936de69_2_85:notes">
            <a:extLst>
              <a:ext uri="{FF2B5EF4-FFF2-40B4-BE49-F238E27FC236}">
                <a16:creationId xmlns:a16="http://schemas.microsoft.com/office/drawing/2014/main" id="{3485F498-9AE4-7505-35FB-B6ECADBFF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g3209936de69_2_85:notes">
            <a:extLst>
              <a:ext uri="{FF2B5EF4-FFF2-40B4-BE49-F238E27FC236}">
                <a16:creationId xmlns:a16="http://schemas.microsoft.com/office/drawing/2014/main" id="{68CF99EA-0D70-7B15-5875-08A1F2131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271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FE44BDF9-E09B-2833-7E6F-143916AEE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09936de69_2_85:notes">
            <a:extLst>
              <a:ext uri="{FF2B5EF4-FFF2-40B4-BE49-F238E27FC236}">
                <a16:creationId xmlns:a16="http://schemas.microsoft.com/office/drawing/2014/main" id="{C6F7B436-32F4-882B-CB2D-E214CB75BD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209936de69_2_85:notes">
            <a:extLst>
              <a:ext uri="{FF2B5EF4-FFF2-40B4-BE49-F238E27FC236}">
                <a16:creationId xmlns:a16="http://schemas.microsoft.com/office/drawing/2014/main" id="{F81F29A5-F4A9-1859-41D2-DC12CCA98E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g3209936de69_2_85:notes">
            <a:extLst>
              <a:ext uri="{FF2B5EF4-FFF2-40B4-BE49-F238E27FC236}">
                <a16:creationId xmlns:a16="http://schemas.microsoft.com/office/drawing/2014/main" id="{01202B4F-E8B1-70EE-EF26-1C9F3776C7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15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E2CA847A-ACE9-26D8-0525-67DEC26F1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09936de69_2_85:notes">
            <a:extLst>
              <a:ext uri="{FF2B5EF4-FFF2-40B4-BE49-F238E27FC236}">
                <a16:creationId xmlns:a16="http://schemas.microsoft.com/office/drawing/2014/main" id="{1F6A0B4B-D7EB-CE20-20B7-E24A6D5055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209936de69_2_85:notes">
            <a:extLst>
              <a:ext uri="{FF2B5EF4-FFF2-40B4-BE49-F238E27FC236}">
                <a16:creationId xmlns:a16="http://schemas.microsoft.com/office/drawing/2014/main" id="{E13ED2E5-1F08-8FF7-1E26-4291C775E7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" name="Google Shape;138;g3209936de69_2_85:notes">
            <a:extLst>
              <a:ext uri="{FF2B5EF4-FFF2-40B4-BE49-F238E27FC236}">
                <a16:creationId xmlns:a16="http://schemas.microsoft.com/office/drawing/2014/main" id="{7E6B0D5C-86FB-01A9-41DB-9845720820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424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09936de69_2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209936de69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8819EE16-E910-9488-8B56-B983DB2DF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09936de69_2_105:notes">
            <a:extLst>
              <a:ext uri="{FF2B5EF4-FFF2-40B4-BE49-F238E27FC236}">
                <a16:creationId xmlns:a16="http://schemas.microsoft.com/office/drawing/2014/main" id="{4F5B1C0B-02BE-469A-E928-4DFDE1DCE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209936de69_2_105:notes">
            <a:extLst>
              <a:ext uri="{FF2B5EF4-FFF2-40B4-BE49-F238E27FC236}">
                <a16:creationId xmlns:a16="http://schemas.microsoft.com/office/drawing/2014/main" id="{DEBFF03C-33F4-4F01-C550-780070589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63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8548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"/>
              <a:buNone/>
              <a:defRPr sz="4500" b="1"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Barlow"/>
              <a:buNone/>
              <a:defRPr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None/>
              <a:defRPr sz="1500"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84" indent="0" algn="ctr">
              <a:buNone/>
              <a:defRPr sz="1125"/>
            </a:lvl2pPr>
            <a:lvl3pPr marL="514368" indent="0" algn="ctr">
              <a:buNone/>
              <a:defRPr sz="1013"/>
            </a:lvl3pPr>
            <a:lvl4pPr marL="771551" indent="0" algn="ctr">
              <a:buNone/>
              <a:defRPr sz="900"/>
            </a:lvl4pPr>
            <a:lvl5pPr marL="1028735" indent="0" algn="ctr">
              <a:buNone/>
              <a:defRPr sz="900"/>
            </a:lvl5pPr>
            <a:lvl6pPr marL="1285919" indent="0" algn="ctr">
              <a:buNone/>
              <a:defRPr sz="900"/>
            </a:lvl6pPr>
            <a:lvl7pPr marL="1543103" indent="0" algn="ctr">
              <a:buNone/>
              <a:defRPr sz="900"/>
            </a:lvl7pPr>
            <a:lvl8pPr marL="1800287" indent="0" algn="ctr">
              <a:buNone/>
              <a:defRPr sz="900"/>
            </a:lvl8pPr>
            <a:lvl9pPr marL="2057470" indent="0" algn="ctr">
              <a:buNone/>
              <a:defRPr sz="9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364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9405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/>
                </a:solidFill>
              </a:defRPr>
            </a:lvl1pPr>
            <a:lvl2pPr marL="257184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68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5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91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103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87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7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387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08136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84" indent="0">
              <a:buNone/>
              <a:defRPr sz="1125" b="1"/>
            </a:lvl2pPr>
            <a:lvl3pPr marL="514368" indent="0">
              <a:buNone/>
              <a:defRPr sz="1013" b="1"/>
            </a:lvl3pPr>
            <a:lvl4pPr marL="771551" indent="0">
              <a:buNone/>
              <a:defRPr sz="900" b="1"/>
            </a:lvl4pPr>
            <a:lvl5pPr marL="1028735" indent="0">
              <a:buNone/>
              <a:defRPr sz="900" b="1"/>
            </a:lvl5pPr>
            <a:lvl6pPr marL="1285919" indent="0">
              <a:buNone/>
              <a:defRPr sz="900" b="1"/>
            </a:lvl6pPr>
            <a:lvl7pPr marL="1543103" indent="0">
              <a:buNone/>
              <a:defRPr sz="900" b="1"/>
            </a:lvl7pPr>
            <a:lvl8pPr marL="1800287" indent="0">
              <a:buNone/>
              <a:defRPr sz="900" b="1"/>
            </a:lvl8pPr>
            <a:lvl9pPr marL="2057470" indent="0">
              <a:buNone/>
              <a:defRPr sz="9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84" indent="0">
              <a:buNone/>
              <a:defRPr sz="1125" b="1"/>
            </a:lvl2pPr>
            <a:lvl3pPr marL="514368" indent="0">
              <a:buNone/>
              <a:defRPr sz="1013" b="1"/>
            </a:lvl3pPr>
            <a:lvl4pPr marL="771551" indent="0">
              <a:buNone/>
              <a:defRPr sz="900" b="1"/>
            </a:lvl4pPr>
            <a:lvl5pPr marL="1028735" indent="0">
              <a:buNone/>
              <a:defRPr sz="900" b="1"/>
            </a:lvl5pPr>
            <a:lvl6pPr marL="1285919" indent="0">
              <a:buNone/>
              <a:defRPr sz="900" b="1"/>
            </a:lvl6pPr>
            <a:lvl7pPr marL="1543103" indent="0">
              <a:buNone/>
              <a:defRPr sz="900" b="1"/>
            </a:lvl7pPr>
            <a:lvl8pPr marL="1800287" indent="0">
              <a:buNone/>
              <a:defRPr sz="900" b="1"/>
            </a:lvl8pPr>
            <a:lvl9pPr marL="2057470" indent="0">
              <a:buNone/>
              <a:defRPr sz="9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7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6914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9271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3163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84" indent="0">
              <a:buNone/>
              <a:defRPr sz="788"/>
            </a:lvl2pPr>
            <a:lvl3pPr marL="514368" indent="0">
              <a:buNone/>
              <a:defRPr sz="675"/>
            </a:lvl3pPr>
            <a:lvl4pPr marL="771551" indent="0">
              <a:buNone/>
              <a:defRPr sz="562"/>
            </a:lvl4pPr>
            <a:lvl5pPr marL="1028735" indent="0">
              <a:buNone/>
              <a:defRPr sz="562"/>
            </a:lvl5pPr>
            <a:lvl6pPr marL="1285919" indent="0">
              <a:buNone/>
              <a:defRPr sz="562"/>
            </a:lvl6pPr>
            <a:lvl7pPr marL="1543103" indent="0">
              <a:buNone/>
              <a:defRPr sz="562"/>
            </a:lvl7pPr>
            <a:lvl8pPr marL="1800287" indent="0">
              <a:buNone/>
              <a:defRPr sz="562"/>
            </a:lvl8pPr>
            <a:lvl9pPr marL="2057470" indent="0">
              <a:buNone/>
              <a:defRPr sz="5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54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84" indent="0">
              <a:buNone/>
              <a:defRPr sz="1575"/>
            </a:lvl2pPr>
            <a:lvl3pPr marL="514368" indent="0">
              <a:buNone/>
              <a:defRPr sz="1350"/>
            </a:lvl3pPr>
            <a:lvl4pPr marL="771551" indent="0">
              <a:buNone/>
              <a:defRPr sz="1125"/>
            </a:lvl4pPr>
            <a:lvl5pPr marL="1028735" indent="0">
              <a:buNone/>
              <a:defRPr sz="1125"/>
            </a:lvl5pPr>
            <a:lvl6pPr marL="1285919" indent="0">
              <a:buNone/>
              <a:defRPr sz="1125"/>
            </a:lvl6pPr>
            <a:lvl7pPr marL="1543103" indent="0">
              <a:buNone/>
              <a:defRPr sz="1125"/>
            </a:lvl7pPr>
            <a:lvl8pPr marL="1800287" indent="0">
              <a:buNone/>
              <a:defRPr sz="1125"/>
            </a:lvl8pPr>
            <a:lvl9pPr marL="2057470" indent="0">
              <a:buNone/>
              <a:defRPr sz="1125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84" indent="0">
              <a:buNone/>
              <a:defRPr sz="788"/>
            </a:lvl2pPr>
            <a:lvl3pPr marL="514368" indent="0">
              <a:buNone/>
              <a:defRPr sz="675"/>
            </a:lvl3pPr>
            <a:lvl4pPr marL="771551" indent="0">
              <a:buNone/>
              <a:defRPr sz="562"/>
            </a:lvl4pPr>
            <a:lvl5pPr marL="1028735" indent="0">
              <a:buNone/>
              <a:defRPr sz="562"/>
            </a:lvl5pPr>
            <a:lvl6pPr marL="1285919" indent="0">
              <a:buNone/>
              <a:defRPr sz="562"/>
            </a:lvl6pPr>
            <a:lvl7pPr marL="1543103" indent="0">
              <a:buNone/>
              <a:defRPr sz="562"/>
            </a:lvl7pPr>
            <a:lvl8pPr marL="1800287" indent="0">
              <a:buNone/>
              <a:defRPr sz="562"/>
            </a:lvl8pPr>
            <a:lvl9pPr marL="2057470" indent="0">
              <a:buNone/>
              <a:defRPr sz="56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230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6094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17566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4F0DD8-B7FF-4CE1-84BC-327E61814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D28CD20-3A28-443E-8497-2547C5018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7E43B4-A523-48E1-B6BC-F2B24894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328358-8573-4BDE-BCB9-029E69D5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2B92F2-C1B1-441A-ACD8-8A6DBAA7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5261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FD8CE-F31A-4F21-923D-BBA4B060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2BE596-F23F-4399-8382-A91F5FA8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940B88-9544-47D8-9CD1-54342CAC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E9416-0EF7-4A82-8C82-807EA6C8F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94D820-20E3-403E-BB71-FE6C1A8C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7277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69B9AC-D3B6-4E50-AD76-C1A047D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C4F983-D63C-476D-8BA8-4EE942525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84DC04-CDDC-4EAD-B6A5-23CECBA43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75FC3D-4BDD-478C-9684-001BBE7A2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ABFC50-CC58-481D-BC7F-39E7FCDD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67841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A025A-15F1-4F18-B566-220400F5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732296-D8B5-425B-A77D-1C3CA54F5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6473B0-3282-46E8-886E-4DBA1EA0D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328167-61BF-4FEB-A460-7F28EC26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AC62CD7-3504-403B-80F3-245E47BC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D67DBB-75F6-4DC2-BD1B-45FAB1EE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28786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8907C2-390B-447C-9DF7-36AE200E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DA1819-447F-4CF3-BB60-1B4B75DA1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3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E6D6E6-EC80-416D-9D6F-E9A0507F5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3" y="1878806"/>
            <a:ext cx="3868340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A81DD8-DE7D-4FB7-832A-35DCE9B16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0D1CF36-8B45-4B82-AB54-CA593B0BBC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4F5B309-8DA1-4D15-A75B-D5BB50C92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CC5789-726C-4D83-B943-C17CBB910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0B28C20-2ACE-4FC1-8BB3-D36B60DA9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0498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63547-AF41-4F29-8153-B057B779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721CFC6-10E2-43A2-84E5-6470EE96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B6D85A-658C-4AB1-9E04-C380E4F0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46B994-D047-44A2-8372-A2DA0A90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4920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B5BF0B7-2B6E-4090-8E6D-6AF9EE94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0587AB-FF87-4FD7-A282-A54B665A3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B6EA42-1634-4118-8044-10C1DB34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3904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D1518D-6F36-4DA9-8191-D16A1D05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3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070011-FC5D-432B-8E42-22CFC8121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58CD706-8F80-4763-A318-0AD6813C3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4E6FD3-154B-485B-A2E1-31F67F67F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3FFE5F-E52A-4395-BD4F-715ED4EA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A05DC-C0FF-402A-A0BE-18A1D9A0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6778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994FE0-3A54-4ECA-BD8F-B40F67F7A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3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11368CD-565D-4D03-8396-9222EF05D9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C2307E-A9BA-40A7-B3D5-0B86C59F3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3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4F0590-A13C-4079-98D4-5D89059C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181882-5AC8-4EEC-BC92-F4DF8993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9D0684-AB4D-4433-8008-B3344ADB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71408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90836A-09CB-4DBF-9C26-9BCD589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D4AAAB-64BD-438C-BBC3-952D0B50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84DD09-341C-42ED-BAD0-B4C227D3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501D1C-99AC-4D9E-BCCA-08EB97DD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3B5B04-9EBF-4686-BBFF-2CCC254C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38230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02D808A-14F4-4C0C-A2F3-4B5B59E92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FC165F-D1C5-4493-A7CE-9F2D13908E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3DB298-000A-4EFE-ADBD-F7AF263E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CA403AF-200D-47C9-869F-6F2D2969F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97BF57-F887-44B3-8791-0158C34B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182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36CB-364E-382D-05B9-9C356E85A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8431D-43D5-0B35-6753-48714AB3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2D88C-A9CD-9F82-BD25-2630A7F6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75256-0A84-8EC9-F18B-E1AEAB33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C3D7B-6E23-7A4E-39C4-FFE20C60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262069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D7B9-53E6-2331-F5ED-DA4D945BF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69CD5-4E9B-90C3-B815-1E3C1A990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A6C68-2045-6264-AD0F-3FBF40FD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2B690-1136-6CF6-1B67-0EA88002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5BB9B-8BD6-14A8-F946-6783C08A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007857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3E9FF-D240-C75B-971F-8A28332AD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5D5D4-38AD-0101-828D-DE6214D76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FFCF-8A14-CF25-D72F-A450891B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C163F-E371-A0A2-25C7-F80323AB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F80C5-5041-96EE-9F3C-2A49FEB6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4197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4FE0-82A2-F6B8-2463-845157EDC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B6D7F-2EB9-AB48-364F-DCD2C7A65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3646D-8F93-2057-1259-6C986A3DB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A158C-0CB1-1128-FA18-1A4679816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CEC25E-F159-8B2C-A2E9-CD31AB4A5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96B31-6A08-10F1-E196-BA823D38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5781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2CAC-AE90-A57B-5C60-FBE3F74C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ABF14-4922-8B8E-C1E3-D7FB66957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1C9D8-BDD0-FA98-0FD8-8160356FA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B7C2C-E4F0-8CDF-C339-92E06B43A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C776E2-A22E-46EE-242F-C0B22B1B1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9AC63-27B9-D192-2977-D67316E72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026DBF-C1EA-F6A2-F898-45E585AA1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1AF856-5F37-1A92-9212-4CC1AFED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6578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71212-DB9D-70A3-5B17-B5D2423E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CBCE7-1B2E-1FE3-EC56-C828813B5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006B5-92D0-F6D6-278C-D19A340F4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F3D22-59A2-EC55-5509-2D40A4E3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3928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05A16-CF6F-97E2-2E95-552E6D6CA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E4818A-A300-2366-D052-EE4CFB797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7B5A9-CAC9-D227-0B1B-37BEAA8C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21211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0C390-4570-3A30-2E75-741FBAD9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206E9-EDC8-13C1-E142-A6B6E07F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87FD4-0B91-140C-2E83-3C4118D1A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CC195-D788-5C6C-1DBD-1AC5610F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68AF5-AB1D-44F3-3BFE-305A29E9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CF7BB-A9F5-FE08-3A4C-FE59FEA5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70408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36E4-A6E2-9C3B-80D4-02E8CEFE1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E1BFB6-080A-DDBC-19F0-CE6E02FC8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7CA3B-7179-5B4D-93E2-0BB38C36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8F7E3C-4D46-C3D9-F70B-4C15F7255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F6FC9-14D7-185B-44D4-83BD382C1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BC41A-88CB-14CA-60FB-1A0113C7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3868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31EB7-DDBC-222A-4517-46FFF965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F5BF59-5AF2-87CC-09B6-C89D5B0AE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1A23C-1506-1782-58F5-B2A334EE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412AC-14D5-EC64-27DE-63B00CD6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7AEC8-AAA4-42D7-E658-6B8A8904E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53686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820C9-90BD-06B3-AA18-7DBA746D1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27623-AFDF-2092-7C80-9E9608A71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3E351-E34C-7B9D-9EE3-E9A33474C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1807C-27B5-B332-4F82-58FF876FA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86F39-F3C5-1FDB-0C7D-81FF6A4A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9075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Barlow SemiBold"/>
              <a:buNone/>
              <a:defRPr sz="330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Barlow SemiBold"/>
              <a:buNone/>
              <a:defRPr sz="1400"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"/>
              <a:buChar char="•"/>
              <a:defRPr sz="21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•"/>
              <a:defRPr sz="18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"/>
              <a:buChar char="•"/>
              <a:defRPr sz="15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35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4368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92" indent="-128592" algn="l" defTabSz="514368" rtl="0" eaLnBrk="1" latinLnBrk="0" hangingPunct="1">
        <a:lnSpc>
          <a:spcPct val="90000"/>
        </a:lnSpc>
        <a:spcBef>
          <a:spcPts val="562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76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60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43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327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511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95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79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6062" indent="-128592" algn="l" defTabSz="51436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84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68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51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35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919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103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87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70" algn="l" defTabSz="51436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F5A848-F64D-4765-89D4-6C6B45B5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DB5B006-247C-4884-A0EC-670B26CA3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5B92B8-02F7-4BD1-B967-2B803D11F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52EFE-FAEB-43C7-8A0C-FB104CB0F2A2}" type="datetimeFigureOut">
              <a:rPr lang="fr-FR" smtClean="0"/>
              <a:t>19/06/2025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3DDA12-C3A0-4928-9777-2E11E1305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24B7FD-B8D7-47EB-A67C-27EACA70F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6600-669F-4722-9335-8A7516D66FEC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57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78B44-BB36-422C-23B0-1516272F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180F0-301F-E0FA-C6CE-8F79FC8F9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8864E-BEB9-2541-4E60-B673D2E22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2D35BD-F27C-4178-83E2-17396B574699}" type="datetimeFigureOut">
              <a:rPr lang="en-CH" smtClean="0"/>
              <a:t>19/06/2025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55AF4-773C-C09A-3A67-0FFF39EA84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24536-FD57-531D-DB37-0813A555D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2DB326-67E3-4EAF-B9B2-D987FFC068A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4553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1.jpeg"/><Relationship Id="rId11" Type="http://schemas.openxmlformats.org/officeDocument/2006/relationships/image" Target="../media/image56.jpg"/><Relationship Id="rId5" Type="http://schemas.openxmlformats.org/officeDocument/2006/relationships/image" Target="../media/image50.png"/><Relationship Id="rId10" Type="http://schemas.openxmlformats.org/officeDocument/2006/relationships/image" Target="../media/image55.jp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6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8.png"/><Relationship Id="rId5" Type="http://schemas.openxmlformats.org/officeDocument/2006/relationships/image" Target="../media/image7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10" Type="http://schemas.openxmlformats.org/officeDocument/2006/relationships/image" Target="../media/image89.png"/><Relationship Id="rId4" Type="http://schemas.openxmlformats.org/officeDocument/2006/relationships/image" Target="../media/image7.png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97.png"/><Relationship Id="rId5" Type="http://schemas.openxmlformats.org/officeDocument/2006/relationships/image" Target="../media/image28.png"/><Relationship Id="rId10" Type="http://schemas.openxmlformats.org/officeDocument/2006/relationships/image" Target="../media/image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7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7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hyperlink" Target="https://www.mdpi.com/1996-1073/16/22/7629" TargetMode="External"/><Relationship Id="rId7" Type="http://schemas.openxmlformats.org/officeDocument/2006/relationships/hyperlink" Target="https://scholar.google.com/citations?hl=fr&amp;user=oh_BXHgAAAAJ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hyperlink" Target="https://orcid.org/0000-0002-6258-0034" TargetMode="External"/><Relationship Id="rId10" Type="http://schemas.openxmlformats.org/officeDocument/2006/relationships/hyperlink" Target="https://ieeexplore.ieee.org/abstract/document/10236324" TargetMode="External"/><Relationship Id="rId4" Type="http://schemas.openxmlformats.org/officeDocument/2006/relationships/hyperlink" Target="https://www.mdpi.com/1996-1073/18/8/2116" TargetMode="External"/><Relationship Id="rId9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7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0.png"/><Relationship Id="rId5" Type="http://schemas.openxmlformats.org/officeDocument/2006/relationships/image" Target="../media/image7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png"/><Relationship Id="rId5" Type="http://schemas.openxmlformats.org/officeDocument/2006/relationships/image" Target="../media/image55.jpg"/><Relationship Id="rId4" Type="http://schemas.openxmlformats.org/officeDocument/2006/relationships/image" Target="../media/image1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.png"/><Relationship Id="rId5" Type="http://schemas.openxmlformats.org/officeDocument/2006/relationships/image" Target="../media/image150.jpg"/><Relationship Id="rId4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57.png"/><Relationship Id="rId5" Type="http://schemas.openxmlformats.org/officeDocument/2006/relationships/image" Target="../media/image156.jpeg"/><Relationship Id="rId10" Type="http://schemas.openxmlformats.org/officeDocument/2006/relationships/image" Target="../media/image7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g195046b7cd8_0_0">
            <a:extLst>
              <a:ext uri="{FF2B5EF4-FFF2-40B4-BE49-F238E27FC236}">
                <a16:creationId xmlns:a16="http://schemas.microsoft.com/office/drawing/2014/main" id="{DF25BE5A-5C5D-20B8-A641-D2FF97E51668}"/>
              </a:ext>
            </a:extLst>
          </p:cNvPr>
          <p:cNvSpPr txBox="1">
            <a:spLocks/>
          </p:cNvSpPr>
          <p:nvPr/>
        </p:nvSpPr>
        <p:spPr>
          <a:xfrm>
            <a:off x="1447945" y="789730"/>
            <a:ext cx="5904796" cy="131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"/>
              <a:buNone/>
              <a:defRPr sz="4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"/>
              <a:buNone/>
              <a:defRPr sz="1400" b="1" i="0" u="none" strike="noStrike" cap="non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 for managing energy consumption and production in a smart grid.</a:t>
            </a:r>
            <a:endParaRPr lang="en-CH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3B23E-CE70-F9CF-F6C1-1A181BA95586}"/>
              </a:ext>
            </a:extLst>
          </p:cNvPr>
          <p:cNvSpPr txBox="1"/>
          <p:nvPr/>
        </p:nvSpPr>
        <p:spPr>
          <a:xfrm>
            <a:off x="4039301" y="2647448"/>
            <a:ext cx="4953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Philippe Glass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Information Systems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by Prof. </a:t>
            </a:r>
            <a:r>
              <a:rPr lang="en-US" sz="18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Giovanna Di Marzo Serugendo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67A898BF-D62A-9812-82B2-694EF94A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262732-CF80-BBAB-C80F-0F53BE05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3" y="4150976"/>
            <a:ext cx="1173368" cy="608747"/>
          </a:xfrm>
          <a:prstGeom prst="rect">
            <a:avLst/>
          </a:prstGeom>
        </p:spPr>
      </p:pic>
      <p:pic>
        <p:nvPicPr>
          <p:cNvPr id="20" name="Picture 19" descr="A city next to a body of water&#10;&#10;AI-generated content may be incorrect.">
            <a:extLst>
              <a:ext uri="{FF2B5EF4-FFF2-40B4-BE49-F238E27FC236}">
                <a16:creationId xmlns:a16="http://schemas.microsoft.com/office/drawing/2014/main" id="{3DE1F4BE-43F0-39AD-D99D-16955A588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13" y="2910534"/>
            <a:ext cx="1173368" cy="612866"/>
          </a:xfrm>
          <a:prstGeom prst="rect">
            <a:avLst/>
          </a:prstGeom>
        </p:spPr>
      </p:pic>
      <p:pic>
        <p:nvPicPr>
          <p:cNvPr id="22" name="Picture 21" descr="A group of buildings with solar panels&#10;&#10;AI-generated content may be incorrect.">
            <a:extLst>
              <a:ext uri="{FF2B5EF4-FFF2-40B4-BE49-F238E27FC236}">
                <a16:creationId xmlns:a16="http://schemas.microsoft.com/office/drawing/2014/main" id="{52AA64A7-9C46-1BAE-7A44-C1931DF8D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313" y="4143942"/>
            <a:ext cx="1173368" cy="639074"/>
          </a:xfrm>
          <a:prstGeom prst="rect">
            <a:avLst/>
          </a:prstGeom>
        </p:spPr>
      </p:pic>
      <p:pic>
        <p:nvPicPr>
          <p:cNvPr id="29" name="Picture 28" descr="A logo with green and blue leaves&#10;&#10;AI-generated content may be incorrect.">
            <a:extLst>
              <a:ext uri="{FF2B5EF4-FFF2-40B4-BE49-F238E27FC236}">
                <a16:creationId xmlns:a16="http://schemas.microsoft.com/office/drawing/2014/main" id="{6C7E63CA-BA49-8D0E-41B6-B9EEF880E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2251" y="3561401"/>
            <a:ext cx="1048355" cy="550386"/>
          </a:xfrm>
          <a:prstGeom prst="rect">
            <a:avLst/>
          </a:prstGeom>
        </p:spPr>
      </p:pic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8CB1435C-72D8-CCB9-3968-BD877341EDBC}"/>
              </a:ext>
            </a:extLst>
          </p:cNvPr>
          <p:cNvSpPr/>
          <p:nvPr/>
        </p:nvSpPr>
        <p:spPr>
          <a:xfrm>
            <a:off x="1391989" y="707459"/>
            <a:ext cx="6121331" cy="1319310"/>
          </a:xfrm>
          <a:prstGeom prst="rect">
            <a:avLst/>
          </a:prstGeom>
          <a:noFill/>
          <a:ln w="381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08141B3C-A863-358E-1EB0-B8627835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9158" y="29209"/>
            <a:ext cx="2291062" cy="6119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DBFB63-B12C-A9AC-C855-32395624CE2B}"/>
              </a:ext>
            </a:extLst>
          </p:cNvPr>
          <p:cNvSpPr txBox="1"/>
          <p:nvPr/>
        </p:nvSpPr>
        <p:spPr>
          <a:xfrm>
            <a:off x="4292793" y="3704741"/>
            <a:ext cx="348595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gratitude to the members of the jury: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Jean-Henry Morin (president)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Jose Luis Fernandez-Marquez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Davide Calvaresi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Emmanuel Fragnière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</a:t>
            </a:r>
            <a:r>
              <a:rPr lang="en-US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Giovanna Di Marzo Serugendo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B431BC-A5F9-7248-E392-0AA189E7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112" y="2926130"/>
            <a:ext cx="1194637" cy="6295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B1F406-F6B6-21B9-9F97-C9E443CCFBBC}"/>
              </a:ext>
            </a:extLst>
          </p:cNvPr>
          <p:cNvSpPr txBox="1"/>
          <p:nvPr/>
        </p:nvSpPr>
        <p:spPr>
          <a:xfrm>
            <a:off x="2713104" y="2152442"/>
            <a:ext cx="3479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Dissertation</a:t>
            </a:r>
            <a:r>
              <a:rPr lang="en-CH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Jun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CH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20th</a:t>
            </a:r>
            <a:r>
              <a:rPr lang="en-CH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47F688A-31F3-C59B-AED2-14AB5DEE5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E76B9-C0CC-8918-DCA9-C3360F225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041" y="1243543"/>
            <a:ext cx="5241357" cy="3362561"/>
          </a:xfrm>
          <a:prstGeom prst="rect">
            <a:avLst/>
          </a:prstGeom>
        </p:spPr>
      </p:pic>
      <p:sp>
        <p:nvSpPr>
          <p:cNvPr id="7" name="Google Shape;153;p21">
            <a:extLst>
              <a:ext uri="{FF2B5EF4-FFF2-40B4-BE49-F238E27FC236}">
                <a16:creationId xmlns:a16="http://schemas.microsoft.com/office/drawing/2014/main" id="{D1095289-E77E-1C0B-F6A0-694EC9E26604}"/>
              </a:ext>
            </a:extLst>
          </p:cNvPr>
          <p:cNvSpPr txBox="1"/>
          <p:nvPr/>
        </p:nvSpPr>
        <p:spPr>
          <a:xfrm>
            <a:off x="200802" y="775671"/>
            <a:ext cx="499345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</a:t>
            </a:r>
            <a:r>
              <a:rPr lang="en-US" sz="16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Coordination </a:t>
            </a:r>
            <a:r>
              <a:rPr lang="en-US" sz="16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composed with </a:t>
            </a: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the coordination medium (= tuple space) </a:t>
            </a:r>
            <a:endParaRPr sz="16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the coordination laws</a:t>
            </a:r>
            <a:endParaRPr sz="16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24;p3">
            <a:extLst>
              <a:ext uri="{FF2B5EF4-FFF2-40B4-BE49-F238E27FC236}">
                <a16:creationId xmlns:a16="http://schemas.microsoft.com/office/drawing/2014/main" id="{47A023D0-B543-F46C-FC1C-828401746B99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Google Shape;157;p28">
            <a:extLst>
              <a:ext uri="{FF2B5EF4-FFF2-40B4-BE49-F238E27FC236}">
                <a16:creationId xmlns:a16="http://schemas.microsoft.com/office/drawing/2014/main" id="{F3547255-402F-25D0-5ED6-C303DA3B6A13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77075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of a coordination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80009-40CC-547B-ADFE-FB2896180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26" y="758669"/>
            <a:ext cx="1115263" cy="4720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F00EBF-539F-45B8-24B5-8BE5CAF37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102" y="4601907"/>
            <a:ext cx="1115263" cy="472069"/>
          </a:xfrm>
          <a:prstGeom prst="rect">
            <a:avLst/>
          </a:prstGeom>
        </p:spPr>
      </p:pic>
      <p:pic>
        <p:nvPicPr>
          <p:cNvPr id="2" name="Google Shape;123;g24e9f82cf36_0_8">
            <a:extLst>
              <a:ext uri="{FF2B5EF4-FFF2-40B4-BE49-F238E27FC236}">
                <a16:creationId xmlns:a16="http://schemas.microsoft.com/office/drawing/2014/main" id="{8DD0488E-AC58-C6B2-9C6A-0972B152463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472" y="3648740"/>
            <a:ext cx="2370948" cy="12842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E9B671-DE3C-55CA-3DF6-D0E6EDB9CC02}"/>
              </a:ext>
            </a:extLst>
          </p:cNvPr>
          <p:cNvSpPr/>
          <p:nvPr/>
        </p:nvSpPr>
        <p:spPr>
          <a:xfrm>
            <a:off x="4422392" y="1664136"/>
            <a:ext cx="4364120" cy="2521377"/>
          </a:xfrm>
          <a:prstGeom prst="roundRect">
            <a:avLst>
              <a:gd name="adj" fmla="val 4341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AA419F-727B-AFC1-D04B-9AA1D4F2EA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94" y="1716537"/>
            <a:ext cx="2765104" cy="188173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470BF-BBC2-BB50-023E-A0D5F3D9BB55}"/>
              </a:ext>
            </a:extLst>
          </p:cNvPr>
          <p:cNvSpPr/>
          <p:nvPr/>
        </p:nvSpPr>
        <p:spPr>
          <a:xfrm>
            <a:off x="200802" y="2571750"/>
            <a:ext cx="654543" cy="257908"/>
          </a:xfrm>
          <a:prstGeom prst="roundRect">
            <a:avLst>
              <a:gd name="adj" fmla="val 14682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0CE46B-8EAD-DB09-6A41-9A01441BCFF1}"/>
              </a:ext>
            </a:extLst>
          </p:cNvPr>
          <p:cNvSpPr/>
          <p:nvPr/>
        </p:nvSpPr>
        <p:spPr>
          <a:xfrm>
            <a:off x="168417" y="2150744"/>
            <a:ext cx="1984233" cy="1320165"/>
          </a:xfrm>
          <a:prstGeom prst="roundRect">
            <a:avLst>
              <a:gd name="adj" fmla="val 371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68F210-DF82-96B2-3421-1BF80FFA2F8A}"/>
              </a:ext>
            </a:extLst>
          </p:cNvPr>
          <p:cNvCxnSpPr>
            <a:cxnSpLocks/>
          </p:cNvCxnSpPr>
          <p:nvPr/>
        </p:nvCxnSpPr>
        <p:spPr>
          <a:xfrm flipV="1">
            <a:off x="1637415" y="3470909"/>
            <a:ext cx="36527" cy="297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0FB9AA-276F-9DA3-35FB-6AF2547D136E}"/>
              </a:ext>
            </a:extLst>
          </p:cNvPr>
          <p:cNvCxnSpPr>
            <a:cxnSpLocks/>
          </p:cNvCxnSpPr>
          <p:nvPr/>
        </p:nvCxnSpPr>
        <p:spPr>
          <a:xfrm flipV="1">
            <a:off x="855345" y="2448232"/>
            <a:ext cx="3567047" cy="20917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FC1B033C-BDE9-BA94-9DB1-F987862CE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0359C-E511-A732-3369-C08DDDD24B2A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>
          <a:extLst>
            <a:ext uri="{FF2B5EF4-FFF2-40B4-BE49-F238E27FC236}">
              <a16:creationId xmlns:a16="http://schemas.microsoft.com/office/drawing/2014/main" id="{FCF83247-C1DE-EF5B-6243-31D71D77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497EDC6-55B8-F175-23FA-D02787A1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876" y="2221660"/>
            <a:ext cx="5490671" cy="1557340"/>
          </a:xfrm>
          <a:prstGeom prst="rect">
            <a:avLst/>
          </a:prstGeom>
        </p:spPr>
      </p:pic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C4B4CFE0-4F58-F6E2-7B92-A39A44A84D6D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706424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of Digital Twins to represent microgrid entities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B231EB-D47C-D153-6F80-DA921AE22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8" name="Google Shape;153;p21">
            <a:extLst>
              <a:ext uri="{FF2B5EF4-FFF2-40B4-BE49-F238E27FC236}">
                <a16:creationId xmlns:a16="http://schemas.microsoft.com/office/drawing/2014/main" id="{002467D3-8FE1-FD6D-DAD6-1DAEFD506130}"/>
              </a:ext>
            </a:extLst>
          </p:cNvPr>
          <p:cNvSpPr txBox="1"/>
          <p:nvPr/>
        </p:nvSpPr>
        <p:spPr>
          <a:xfrm>
            <a:off x="124867" y="753098"/>
            <a:ext cx="343686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Designing and implementing </a:t>
            </a:r>
            <a:r>
              <a:rPr lang="en-GB" sz="1600" b="1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Digital Twins </a:t>
            </a:r>
            <a:r>
              <a:rPr lang="en-GB" sz="1600" b="0" i="0" u="none" strike="noStrike" cap="none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which interact though the virtual environment.</a:t>
            </a:r>
            <a:endParaRPr lang="en-GB" sz="1600" b="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E3D1A6C6-1115-D241-9EA5-5101CF6EC173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ZoneTexte 22">
            <a:extLst>
              <a:ext uri="{FF2B5EF4-FFF2-40B4-BE49-F238E27FC236}">
                <a16:creationId xmlns:a16="http://schemas.microsoft.com/office/drawing/2014/main" id="{C31C2456-E3D8-C03F-5875-B027BEF0686A}"/>
              </a:ext>
            </a:extLst>
          </p:cNvPr>
          <p:cNvSpPr txBox="1"/>
          <p:nvPr/>
        </p:nvSpPr>
        <p:spPr>
          <a:xfrm>
            <a:off x="926034" y="1797664"/>
            <a:ext cx="2181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accent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Prosumer twins</a:t>
            </a:r>
            <a:r>
              <a:rPr lang="en-US" sz="180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exchange energy</a:t>
            </a:r>
          </a:p>
        </p:txBody>
      </p:sp>
      <p:sp>
        <p:nvSpPr>
          <p:cNvPr id="3" name="ZoneTexte 22">
            <a:extLst>
              <a:ext uri="{FF2B5EF4-FFF2-40B4-BE49-F238E27FC236}">
                <a16:creationId xmlns:a16="http://schemas.microsoft.com/office/drawing/2014/main" id="{4BADF541-1D8C-000B-CFB7-99592ADD2D89}"/>
              </a:ext>
            </a:extLst>
          </p:cNvPr>
          <p:cNvSpPr txBox="1"/>
          <p:nvPr/>
        </p:nvSpPr>
        <p:spPr>
          <a:xfrm>
            <a:off x="849963" y="3854405"/>
            <a:ext cx="242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 twins</a:t>
            </a:r>
            <a:endParaRPr lang="en-US" sz="18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537BBACD-AE22-9B54-7688-FDFDAD86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2044B2-BBC5-675D-D8B0-12B330487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430" y="863246"/>
            <a:ext cx="2043489" cy="17975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F42CFD-A6A5-69C8-A2D1-7CDF6D28B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963" y="857074"/>
            <a:ext cx="2399132" cy="18106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5D7006-4C78-192E-C9D2-7A1C991CF6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488" y="3340246"/>
            <a:ext cx="5356857" cy="17203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D00F8F-28BB-2E7D-CB54-196500AE45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707" y="3340246"/>
            <a:ext cx="2112232" cy="1441158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0C44F2D-CCE3-219E-46EA-FAC6C5335AEC}"/>
              </a:ext>
            </a:extLst>
          </p:cNvPr>
          <p:cNvSpPr/>
          <p:nvPr/>
        </p:nvSpPr>
        <p:spPr>
          <a:xfrm>
            <a:off x="3229445" y="1377398"/>
            <a:ext cx="5840855" cy="1250828"/>
          </a:xfrm>
          <a:prstGeom prst="round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76D66E-57DB-F27A-C1D8-318F285AD9E5}"/>
              </a:ext>
            </a:extLst>
          </p:cNvPr>
          <p:cNvSpPr/>
          <p:nvPr/>
        </p:nvSpPr>
        <p:spPr>
          <a:xfrm>
            <a:off x="3228990" y="3347939"/>
            <a:ext cx="5840855" cy="118702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BA6A9-3C51-E7D3-7A28-9186A674AD87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31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6BB7B02-2044-2744-5A47-92D94DBD8C39}"/>
              </a:ext>
            </a:extLst>
          </p:cNvPr>
          <p:cNvSpPr/>
          <p:nvPr/>
        </p:nvSpPr>
        <p:spPr>
          <a:xfrm>
            <a:off x="752285" y="3999742"/>
            <a:ext cx="1491505" cy="879601"/>
          </a:xfrm>
          <a:prstGeom prst="rect">
            <a:avLst/>
          </a:prstGeom>
          <a:solidFill>
            <a:srgbClr val="91C46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B91588B-97C8-3D56-B495-736D5AF533E9}"/>
              </a:ext>
            </a:extLst>
          </p:cNvPr>
          <p:cNvSpPr/>
          <p:nvPr/>
        </p:nvSpPr>
        <p:spPr>
          <a:xfrm>
            <a:off x="752276" y="2844569"/>
            <a:ext cx="1491505" cy="879601"/>
          </a:xfrm>
          <a:prstGeom prst="rect">
            <a:avLst/>
          </a:prstGeom>
          <a:solidFill>
            <a:srgbClr val="91C46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ZoneTexte 129">
            <a:extLst>
              <a:ext uri="{FF2B5EF4-FFF2-40B4-BE49-F238E27FC236}">
                <a16:creationId xmlns:a16="http://schemas.microsoft.com/office/drawing/2014/main" id="{1B7D98A7-7558-5641-4ACE-11EF03DE4306}"/>
              </a:ext>
            </a:extLst>
          </p:cNvPr>
          <p:cNvSpPr txBox="1"/>
          <p:nvPr/>
        </p:nvSpPr>
        <p:spPr>
          <a:xfrm>
            <a:off x="966753" y="2831211"/>
            <a:ext cx="1202294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9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Neighbor node 2 </a:t>
            </a:r>
            <a:endParaRPr lang="en-US" sz="975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Picture 4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68B8252-EFAD-77E4-FABF-96DD566F4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5" y="3512352"/>
            <a:ext cx="702763" cy="19077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CFE11B7-0E1C-4DC5-EB67-688F1CBCAFAB}"/>
              </a:ext>
            </a:extLst>
          </p:cNvPr>
          <p:cNvSpPr/>
          <p:nvPr/>
        </p:nvSpPr>
        <p:spPr>
          <a:xfrm>
            <a:off x="815184" y="3066585"/>
            <a:ext cx="1325656" cy="414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ZoneTexte 64">
            <a:extLst>
              <a:ext uri="{FF2B5EF4-FFF2-40B4-BE49-F238E27FC236}">
                <a16:creationId xmlns:a16="http://schemas.microsoft.com/office/drawing/2014/main" id="{404849E0-555B-174E-F55E-F0B0525F24EA}"/>
              </a:ext>
            </a:extLst>
          </p:cNvPr>
          <p:cNvSpPr txBox="1"/>
          <p:nvPr/>
        </p:nvSpPr>
        <p:spPr>
          <a:xfrm>
            <a:off x="897007" y="3077198"/>
            <a:ext cx="1120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Coordination platform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1FB22A-D031-AC5A-F434-BEB87C520494}"/>
              </a:ext>
            </a:extLst>
          </p:cNvPr>
          <p:cNvSpPr/>
          <p:nvPr/>
        </p:nvSpPr>
        <p:spPr>
          <a:xfrm>
            <a:off x="3167168" y="1835392"/>
            <a:ext cx="5556932" cy="3160828"/>
          </a:xfrm>
          <a:prstGeom prst="rect">
            <a:avLst/>
          </a:prstGeom>
          <a:solidFill>
            <a:srgbClr val="91C46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8327210-6B75-4C74-BB75-21826AD8F088}"/>
              </a:ext>
            </a:extLst>
          </p:cNvPr>
          <p:cNvSpPr/>
          <p:nvPr/>
        </p:nvSpPr>
        <p:spPr>
          <a:xfrm>
            <a:off x="5723520" y="766907"/>
            <a:ext cx="1463167" cy="8229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75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C38C0F-850A-46F7-84B3-C35A80C8C0BE}"/>
              </a:ext>
            </a:extLst>
          </p:cNvPr>
          <p:cNvSpPr/>
          <p:nvPr/>
        </p:nvSpPr>
        <p:spPr>
          <a:xfrm>
            <a:off x="3310123" y="2353736"/>
            <a:ext cx="5209211" cy="25654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508869-EA23-49F7-82EC-99737B4C6C99}"/>
              </a:ext>
            </a:extLst>
          </p:cNvPr>
          <p:cNvSpPr/>
          <p:nvPr/>
        </p:nvSpPr>
        <p:spPr>
          <a:xfrm>
            <a:off x="7161156" y="3051177"/>
            <a:ext cx="1043884" cy="63663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75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9DD46-6E97-4288-BFB1-5870BF8C3B6D}"/>
              </a:ext>
            </a:extLst>
          </p:cNvPr>
          <p:cNvSpPr/>
          <p:nvPr/>
        </p:nvSpPr>
        <p:spPr>
          <a:xfrm>
            <a:off x="3419575" y="3063891"/>
            <a:ext cx="3360285" cy="17656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597714D-0C85-492E-81AD-BC65946E8F81}"/>
              </a:ext>
            </a:extLst>
          </p:cNvPr>
          <p:cNvSpPr/>
          <p:nvPr/>
        </p:nvSpPr>
        <p:spPr>
          <a:xfrm>
            <a:off x="3602342" y="3140998"/>
            <a:ext cx="3039698" cy="47599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75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7BF088-615C-4AFC-BC11-A8A9E3A52E16}"/>
              </a:ext>
            </a:extLst>
          </p:cNvPr>
          <p:cNvSpPr/>
          <p:nvPr/>
        </p:nvSpPr>
        <p:spPr>
          <a:xfrm>
            <a:off x="3183827" y="767005"/>
            <a:ext cx="1042981" cy="8273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75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7D7EFB-734D-41A2-9433-9305C35AA1E2}"/>
              </a:ext>
            </a:extLst>
          </p:cNvPr>
          <p:cNvSpPr/>
          <p:nvPr/>
        </p:nvSpPr>
        <p:spPr>
          <a:xfrm>
            <a:off x="3609630" y="3687807"/>
            <a:ext cx="3027032" cy="10271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75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5" name="ZoneTexte 1024">
            <a:extLst>
              <a:ext uri="{FF2B5EF4-FFF2-40B4-BE49-F238E27FC236}">
                <a16:creationId xmlns:a16="http://schemas.microsoft.com/office/drawing/2014/main" id="{82DA0DCD-BD25-4F18-972C-777FEAA043B6}"/>
              </a:ext>
            </a:extLst>
          </p:cNvPr>
          <p:cNvSpPr txBox="1"/>
          <p:nvPr/>
        </p:nvSpPr>
        <p:spPr>
          <a:xfrm>
            <a:off x="6617580" y="3413716"/>
            <a:ext cx="862051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Reading </a:t>
            </a:r>
            <a:r>
              <a:rPr lang="en-US" sz="803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/</a:t>
            </a:r>
          </a:p>
          <a:p>
            <a:pPr defTabSz="685800">
              <a:buClrTx/>
            </a:pPr>
            <a:r>
              <a:rPr lang="en-US" sz="82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writing</a:t>
            </a:r>
            <a:endParaRPr lang="en-US" sz="803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69" name="Picture 8" descr="roue dentée Tapis de souris | Spreadshirt">
            <a:extLst>
              <a:ext uri="{FF2B5EF4-FFF2-40B4-BE49-F238E27FC236}">
                <a16:creationId xmlns:a16="http://schemas.microsoft.com/office/drawing/2014/main" id="{A352F6ED-27AF-40D6-A4E1-3ACC409C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76612" y="1328318"/>
            <a:ext cx="202559" cy="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8" descr="roue dentée Tapis de souris | Spreadshirt">
            <a:extLst>
              <a:ext uri="{FF2B5EF4-FFF2-40B4-BE49-F238E27FC236}">
                <a16:creationId xmlns:a16="http://schemas.microsoft.com/office/drawing/2014/main" id="{405FCD1F-D230-476C-ACE7-152B3C66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8051" y="4476882"/>
            <a:ext cx="202559" cy="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91803B97-4E5A-4BFE-8AF1-0E66BF2017AF}"/>
              </a:ext>
            </a:extLst>
          </p:cNvPr>
          <p:cNvSpPr txBox="1"/>
          <p:nvPr/>
        </p:nvSpPr>
        <p:spPr>
          <a:xfrm>
            <a:off x="6003910" y="2818469"/>
            <a:ext cx="524529" cy="26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13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F3FF6B0-3B07-4F5C-85DE-CDC4D922A590}"/>
              </a:ext>
            </a:extLst>
          </p:cNvPr>
          <p:cNvSpPr txBox="1"/>
          <p:nvPr/>
        </p:nvSpPr>
        <p:spPr>
          <a:xfrm>
            <a:off x="6572502" y="2405685"/>
            <a:ext cx="1508794" cy="44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13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Coordination platform service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083CC7D7-5303-4C07-8F6C-A9C8B1460CAA}"/>
              </a:ext>
            </a:extLst>
          </p:cNvPr>
          <p:cNvSpPr txBox="1"/>
          <p:nvPr/>
        </p:nvSpPr>
        <p:spPr>
          <a:xfrm>
            <a:off x="5763757" y="803682"/>
            <a:ext cx="696405" cy="24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8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page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E16F2D-8381-4904-B075-2DCAD7B35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351692" y="838484"/>
            <a:ext cx="816490" cy="721682"/>
          </a:xfrm>
          <a:prstGeom prst="rect">
            <a:avLst/>
          </a:prstGeom>
        </p:spPr>
      </p:pic>
      <p:pic>
        <p:nvPicPr>
          <p:cNvPr id="1030" name="Picture 6" descr="Mettre à jour java - Comment Ça Marche">
            <a:extLst>
              <a:ext uri="{FF2B5EF4-FFF2-40B4-BE49-F238E27FC236}">
                <a16:creationId xmlns:a16="http://schemas.microsoft.com/office/drawing/2014/main" id="{A7995940-652A-4159-88F5-FF4359A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163" y="2664064"/>
            <a:ext cx="370467" cy="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Mettre à jour java - Comment Ça Marche">
            <a:extLst>
              <a:ext uri="{FF2B5EF4-FFF2-40B4-BE49-F238E27FC236}">
                <a16:creationId xmlns:a16="http://schemas.microsoft.com/office/drawing/2014/main" id="{E5B86063-6ED5-4FF6-9DE9-89635334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256" y="1304779"/>
            <a:ext cx="305555" cy="21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ZoneTexte 93">
            <a:extLst>
              <a:ext uri="{FF2B5EF4-FFF2-40B4-BE49-F238E27FC236}">
                <a16:creationId xmlns:a16="http://schemas.microsoft.com/office/drawing/2014/main" id="{5223C2A3-5961-4D35-83F0-7F161080D467}"/>
              </a:ext>
            </a:extLst>
          </p:cNvPr>
          <p:cNvSpPr txBox="1"/>
          <p:nvPr/>
        </p:nvSpPr>
        <p:spPr>
          <a:xfrm>
            <a:off x="5816039" y="3694632"/>
            <a:ext cx="1046350" cy="54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8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« Derivative SAPERE »</a:t>
            </a:r>
          </a:p>
          <a:p>
            <a:pPr defTabSz="685800">
              <a:buClrTx/>
            </a:pPr>
            <a:r>
              <a:rPr lang="en-US" sz="98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kernel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D6324435-D0F8-4628-89EA-429FF534D2F3}"/>
              </a:ext>
            </a:extLst>
          </p:cNvPr>
          <p:cNvSpPr/>
          <p:nvPr/>
        </p:nvSpPr>
        <p:spPr>
          <a:xfrm>
            <a:off x="6643663" y="3227656"/>
            <a:ext cx="543134" cy="149953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60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F5A0A75-4C3C-43DE-8C26-1B653B6016CA}"/>
              </a:ext>
            </a:extLst>
          </p:cNvPr>
          <p:cNvGrpSpPr/>
          <p:nvPr/>
        </p:nvGrpSpPr>
        <p:grpSpPr>
          <a:xfrm>
            <a:off x="4817424" y="770000"/>
            <a:ext cx="844399" cy="820704"/>
            <a:chOff x="2383767" y="279950"/>
            <a:chExt cx="973552" cy="9492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04C5D8-39E4-4261-93D7-0E3855E2D0F2}"/>
                </a:ext>
              </a:extLst>
            </p:cNvPr>
            <p:cNvSpPr/>
            <p:nvPr/>
          </p:nvSpPr>
          <p:spPr>
            <a:xfrm>
              <a:off x="2383767" y="279950"/>
              <a:ext cx="973552" cy="949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753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7" name="Image 6" descr="Une image contenant texte, clipart, signe&#10;&#10;Description générée automatiquement">
              <a:extLst>
                <a:ext uri="{FF2B5EF4-FFF2-40B4-BE49-F238E27FC236}">
                  <a16:creationId xmlns:a16="http://schemas.microsoft.com/office/drawing/2014/main" id="{F28CD357-370D-4EBE-AF70-11FB10CD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1584" y="763327"/>
              <a:ext cx="511497" cy="443734"/>
            </a:xfrm>
            <a:prstGeom prst="rect">
              <a:avLst/>
            </a:prstGeom>
          </p:spPr>
        </p:pic>
      </p:grp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4322AD20-CE88-4907-88EC-534DB7207C97}"/>
              </a:ext>
            </a:extLst>
          </p:cNvPr>
          <p:cNvSpPr/>
          <p:nvPr/>
        </p:nvSpPr>
        <p:spPr>
          <a:xfrm flipV="1">
            <a:off x="5109753" y="1602396"/>
            <a:ext cx="85642" cy="10010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60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2BCFA0DF-69DE-41E5-B89C-39CF6895BCF6}"/>
              </a:ext>
            </a:extLst>
          </p:cNvPr>
          <p:cNvSpPr/>
          <p:nvPr/>
        </p:nvSpPr>
        <p:spPr>
          <a:xfrm>
            <a:off x="4951642" y="1602398"/>
            <a:ext cx="95643" cy="10010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60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C7916E1-AF93-47CF-AC2F-73FE27E811A6}"/>
              </a:ext>
            </a:extLst>
          </p:cNvPr>
          <p:cNvSpPr txBox="1"/>
          <p:nvPr/>
        </p:nvSpPr>
        <p:spPr>
          <a:xfrm>
            <a:off x="4832180" y="795167"/>
            <a:ext cx="823819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98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Application</a:t>
            </a:r>
            <a:endParaRPr lang="en-US" sz="62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lèche : bas 50">
            <a:extLst>
              <a:ext uri="{FF2B5EF4-FFF2-40B4-BE49-F238E27FC236}">
                <a16:creationId xmlns:a16="http://schemas.microsoft.com/office/drawing/2014/main" id="{3259B55E-BF2C-46A0-932F-9FCFA8B77E3C}"/>
              </a:ext>
            </a:extLst>
          </p:cNvPr>
          <p:cNvSpPr/>
          <p:nvPr/>
        </p:nvSpPr>
        <p:spPr>
          <a:xfrm>
            <a:off x="3702096" y="1605447"/>
            <a:ext cx="98077" cy="99802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60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Flèche : bas 52">
            <a:extLst>
              <a:ext uri="{FF2B5EF4-FFF2-40B4-BE49-F238E27FC236}">
                <a16:creationId xmlns:a16="http://schemas.microsoft.com/office/drawing/2014/main" id="{752E9750-656D-4321-A135-1EBBC9A0581D}"/>
              </a:ext>
            </a:extLst>
          </p:cNvPr>
          <p:cNvSpPr/>
          <p:nvPr/>
        </p:nvSpPr>
        <p:spPr>
          <a:xfrm flipV="1">
            <a:off x="3951742" y="1605446"/>
            <a:ext cx="98077" cy="998025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607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F3A8025-8B9C-494F-A90B-62F6C32CE272}"/>
              </a:ext>
            </a:extLst>
          </p:cNvPr>
          <p:cNvSpPr txBox="1"/>
          <p:nvPr/>
        </p:nvSpPr>
        <p:spPr>
          <a:xfrm>
            <a:off x="4023692" y="1920511"/>
            <a:ext cx="851471" cy="24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82" kern="12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+mn-ea"/>
                <a:cs typeface="+mn-cs"/>
              </a:rPr>
              <a:t>HTTP/JSON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582F7477-505D-4086-A361-FE8E25D9CD71}"/>
              </a:ext>
            </a:extLst>
          </p:cNvPr>
          <p:cNvSpPr txBox="1"/>
          <p:nvPr/>
        </p:nvSpPr>
        <p:spPr>
          <a:xfrm>
            <a:off x="3178003" y="906247"/>
            <a:ext cx="10429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Test simulator</a:t>
            </a:r>
            <a:endParaRPr lang="en-US" sz="628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B29E1B-86A1-4C67-A27C-1A7E71C697AB}"/>
              </a:ext>
            </a:extLst>
          </p:cNvPr>
          <p:cNvSpPr/>
          <p:nvPr/>
        </p:nvSpPr>
        <p:spPr>
          <a:xfrm>
            <a:off x="3835355" y="3754446"/>
            <a:ext cx="1776101" cy="85913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EC5303C-52A8-4754-85F5-274CC521D2EF}"/>
              </a:ext>
            </a:extLst>
          </p:cNvPr>
          <p:cNvSpPr/>
          <p:nvPr/>
        </p:nvSpPr>
        <p:spPr>
          <a:xfrm>
            <a:off x="4058872" y="4124951"/>
            <a:ext cx="1260302" cy="2716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75" kern="1200" dirty="0">
                <a:solidFill>
                  <a:prstClr val="white"/>
                </a:solidFill>
                <a:latin typeface="Calibri" panose="020F0502020204030204"/>
              </a:rPr>
              <a:t>Coordination laws 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033DA0F-FD97-4338-BC16-AC0EF50B5026}"/>
              </a:ext>
            </a:extLst>
          </p:cNvPr>
          <p:cNvSpPr txBox="1"/>
          <p:nvPr/>
        </p:nvSpPr>
        <p:spPr>
          <a:xfrm>
            <a:off x="3905294" y="4414851"/>
            <a:ext cx="104635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Tuples space</a:t>
            </a:r>
          </a:p>
        </p:txBody>
      </p:sp>
      <p:pic>
        <p:nvPicPr>
          <p:cNvPr id="78" name="Picture 8" descr="roue dentée Tapis de souris | Spreadshirt">
            <a:extLst>
              <a:ext uri="{FF2B5EF4-FFF2-40B4-BE49-F238E27FC236}">
                <a16:creationId xmlns:a16="http://schemas.microsoft.com/office/drawing/2014/main" id="{426E7661-5FAB-4ED3-A68C-B181894EE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28147" y="2409963"/>
            <a:ext cx="202559" cy="2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B4D6C2D-9525-4665-81D2-D0CB1E541292}"/>
              </a:ext>
            </a:extLst>
          </p:cNvPr>
          <p:cNvSpPr/>
          <p:nvPr/>
        </p:nvSpPr>
        <p:spPr>
          <a:xfrm>
            <a:off x="3609631" y="2648579"/>
            <a:ext cx="2764890" cy="2930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RESTFUL server</a:t>
            </a:r>
          </a:p>
          <a:p>
            <a:pPr algn="ctr" defTabSz="685800">
              <a:buClrTx/>
            </a:pPr>
            <a:endParaRPr lang="en-US" sz="97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F6D7956-8441-43E4-ADC6-1F6D35C68866}"/>
              </a:ext>
            </a:extLst>
          </p:cNvPr>
          <p:cNvSpPr/>
          <p:nvPr/>
        </p:nvSpPr>
        <p:spPr>
          <a:xfrm>
            <a:off x="4526675" y="3815756"/>
            <a:ext cx="300749" cy="1402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25" kern="1200" dirty="0">
                <a:solidFill>
                  <a:prstClr val="black"/>
                </a:solidFill>
                <a:latin typeface="Calibri" panose="020F0502020204030204"/>
              </a:rPr>
              <a:t>LSA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8643EA-373F-4ED3-BA06-ADCB84C37C9B}"/>
              </a:ext>
            </a:extLst>
          </p:cNvPr>
          <p:cNvSpPr/>
          <p:nvPr/>
        </p:nvSpPr>
        <p:spPr>
          <a:xfrm>
            <a:off x="4979016" y="3808125"/>
            <a:ext cx="314191" cy="1479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25" kern="1200" dirty="0">
                <a:solidFill>
                  <a:prstClr val="black"/>
                </a:solidFill>
                <a:latin typeface="Calibri" panose="020F0502020204030204"/>
              </a:rPr>
              <a:t>LSA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D3CE660-C61C-4579-BA3B-DB39741289B2}"/>
              </a:ext>
            </a:extLst>
          </p:cNvPr>
          <p:cNvSpPr/>
          <p:nvPr/>
        </p:nvSpPr>
        <p:spPr>
          <a:xfrm>
            <a:off x="4081006" y="3816479"/>
            <a:ext cx="300749" cy="141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25" kern="1200" dirty="0">
                <a:solidFill>
                  <a:prstClr val="black"/>
                </a:solidFill>
                <a:latin typeface="Calibri" panose="020F0502020204030204"/>
              </a:rPr>
              <a:t>LSA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CF4071-580A-4F13-9E72-240BA539B806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4231381" y="3237861"/>
            <a:ext cx="0" cy="578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3B7E2435-B4EB-442B-83E2-D6532F743C7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5136111" y="3234811"/>
            <a:ext cx="1" cy="573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03E67A77-BA2F-4A6E-AE64-CB0F7AFFD8EC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4677049" y="2952573"/>
            <a:ext cx="0" cy="863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C0C8D13-A918-4BB6-8D4A-9E804AB6AC4A}"/>
              </a:ext>
            </a:extLst>
          </p:cNvPr>
          <p:cNvCxnSpPr>
            <a:cxnSpLocks/>
          </p:cNvCxnSpPr>
          <p:nvPr/>
        </p:nvCxnSpPr>
        <p:spPr>
          <a:xfrm flipH="1">
            <a:off x="4226807" y="3234811"/>
            <a:ext cx="9093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4D4B5CD-4095-472B-A34D-05748CEAE4CA}"/>
              </a:ext>
            </a:extLst>
          </p:cNvPr>
          <p:cNvSpPr/>
          <p:nvPr/>
        </p:nvSpPr>
        <p:spPr>
          <a:xfrm>
            <a:off x="738201" y="1835392"/>
            <a:ext cx="1491505" cy="879601"/>
          </a:xfrm>
          <a:prstGeom prst="rect">
            <a:avLst/>
          </a:prstGeom>
          <a:solidFill>
            <a:srgbClr val="91C46E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05E026C2-318D-442A-9345-4C5EA7022A50}"/>
              </a:ext>
            </a:extLst>
          </p:cNvPr>
          <p:cNvSpPr txBox="1"/>
          <p:nvPr/>
        </p:nvSpPr>
        <p:spPr>
          <a:xfrm>
            <a:off x="952678" y="1822034"/>
            <a:ext cx="1202294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9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Neighbor node 1 </a:t>
            </a:r>
            <a:endParaRPr lang="en-US" sz="975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1" name="Image 120">
            <a:extLst>
              <a:ext uri="{FF2B5EF4-FFF2-40B4-BE49-F238E27FC236}">
                <a16:creationId xmlns:a16="http://schemas.microsoft.com/office/drawing/2014/main" id="{1E6994F6-3829-4FDA-AB17-5B46EBC09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3838" y="1288460"/>
            <a:ext cx="374771" cy="259922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14791BFD-7EAC-4D5B-AA2F-50E01A0C99EF}"/>
              </a:ext>
            </a:extLst>
          </p:cNvPr>
          <p:cNvSpPr txBox="1"/>
          <p:nvPr/>
        </p:nvSpPr>
        <p:spPr>
          <a:xfrm>
            <a:off x="3056606" y="1591797"/>
            <a:ext cx="6487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00" kern="12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+mn-ea"/>
                <a:cs typeface="+mn-cs"/>
              </a:rPr>
              <a:t>Request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C3C18442-A467-4196-B3A4-215D5E394F14}"/>
              </a:ext>
            </a:extLst>
          </p:cNvPr>
          <p:cNvSpPr txBox="1"/>
          <p:nvPr/>
        </p:nvSpPr>
        <p:spPr>
          <a:xfrm>
            <a:off x="4416748" y="1605447"/>
            <a:ext cx="677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00" kern="12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+mn-ea"/>
                <a:cs typeface="+mn-cs"/>
              </a:rPr>
              <a:t>Request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B0DD7F53-348C-4512-A0DD-CD9A56ED1796}"/>
              </a:ext>
            </a:extLst>
          </p:cNvPr>
          <p:cNvSpPr txBox="1"/>
          <p:nvPr/>
        </p:nvSpPr>
        <p:spPr>
          <a:xfrm>
            <a:off x="3959406" y="2311398"/>
            <a:ext cx="6772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00" kern="12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+mn-ea"/>
                <a:cs typeface="+mn-cs"/>
              </a:rPr>
              <a:t>Response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2D8DB54C-2CF1-427E-81FE-48BB9A3F757A}"/>
              </a:ext>
            </a:extLst>
          </p:cNvPr>
          <p:cNvSpPr txBox="1"/>
          <p:nvPr/>
        </p:nvSpPr>
        <p:spPr>
          <a:xfrm>
            <a:off x="5061810" y="2318419"/>
            <a:ext cx="7491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800" kern="12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+mn-ea"/>
                <a:cs typeface="+mn-cs"/>
              </a:rPr>
              <a:t>Response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70A4398-525A-4CB6-86FF-C262CF19D549}"/>
              </a:ext>
            </a:extLst>
          </p:cNvPr>
          <p:cNvSpPr txBox="1"/>
          <p:nvPr/>
        </p:nvSpPr>
        <p:spPr>
          <a:xfrm>
            <a:off x="1414995" y="3702721"/>
            <a:ext cx="2941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1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3A879C6D-99EC-435A-A6E1-76E84985B456}"/>
              </a:ext>
            </a:extLst>
          </p:cNvPr>
          <p:cNvCxnSpPr>
            <a:cxnSpLocks/>
          </p:cNvCxnSpPr>
          <p:nvPr/>
        </p:nvCxnSpPr>
        <p:spPr>
          <a:xfrm flipH="1">
            <a:off x="2440201" y="2245524"/>
            <a:ext cx="1594" cy="223200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4B1401C1-8716-4CE9-B7D4-3BA84D76380A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2126765" y="2264576"/>
            <a:ext cx="31503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7A6B20EA-F9C4-49BD-82EA-B7F6DB039797}"/>
              </a:ext>
            </a:extLst>
          </p:cNvPr>
          <p:cNvCxnSpPr>
            <a:cxnSpLocks/>
          </p:cNvCxnSpPr>
          <p:nvPr/>
        </p:nvCxnSpPr>
        <p:spPr>
          <a:xfrm>
            <a:off x="2140840" y="3304031"/>
            <a:ext cx="1168285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0D018862-372B-4786-A606-2F347AA0F14F}"/>
              </a:ext>
            </a:extLst>
          </p:cNvPr>
          <p:cNvCxnSpPr>
            <a:cxnSpLocks/>
          </p:cNvCxnSpPr>
          <p:nvPr/>
        </p:nvCxnSpPr>
        <p:spPr>
          <a:xfrm>
            <a:off x="2078935" y="4461533"/>
            <a:ext cx="361266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Image 1052">
            <a:extLst>
              <a:ext uri="{FF2B5EF4-FFF2-40B4-BE49-F238E27FC236}">
                <a16:creationId xmlns:a16="http://schemas.microsoft.com/office/drawing/2014/main" id="{09FB7A5B-FB81-4F90-8177-5BF82A40F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036" y="1034796"/>
            <a:ext cx="303553" cy="195783"/>
          </a:xfrm>
          <a:prstGeom prst="rect">
            <a:avLst/>
          </a:prstGeom>
        </p:spPr>
      </p:pic>
      <p:sp>
        <p:nvSpPr>
          <p:cNvPr id="194" name="ZoneTexte 193">
            <a:extLst>
              <a:ext uri="{FF2B5EF4-FFF2-40B4-BE49-F238E27FC236}">
                <a16:creationId xmlns:a16="http://schemas.microsoft.com/office/drawing/2014/main" id="{9674DD07-EF88-4105-BB40-C4F9E0172669}"/>
              </a:ext>
            </a:extLst>
          </p:cNvPr>
          <p:cNvSpPr txBox="1"/>
          <p:nvPr/>
        </p:nvSpPr>
        <p:spPr>
          <a:xfrm>
            <a:off x="5486900" y="3214618"/>
            <a:ext cx="983549" cy="56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Digital twin (agents)</a:t>
            </a:r>
          </a:p>
          <a:p>
            <a:pPr algn="ctr" defTabSz="685800">
              <a:buClrTx/>
            </a:pPr>
            <a:endParaRPr lang="en-US" sz="982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A9D49F7-A36C-4560-A7F9-D5EFBAA8D6C3}"/>
              </a:ext>
            </a:extLst>
          </p:cNvPr>
          <p:cNvSpPr/>
          <p:nvPr/>
        </p:nvSpPr>
        <p:spPr>
          <a:xfrm>
            <a:off x="4951641" y="3332727"/>
            <a:ext cx="387308" cy="2458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25" kern="1200" dirty="0">
                <a:solidFill>
                  <a:prstClr val="black"/>
                </a:solidFill>
                <a:latin typeface="Calibri" panose="020F0502020204030204"/>
              </a:rPr>
              <a:t>Digital twin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72B118-AAFF-4272-A70A-DC3E624AD1F5}"/>
              </a:ext>
            </a:extLst>
          </p:cNvPr>
          <p:cNvSpPr/>
          <p:nvPr/>
        </p:nvSpPr>
        <p:spPr>
          <a:xfrm>
            <a:off x="4496252" y="3327818"/>
            <a:ext cx="385541" cy="2507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25" kern="1200" dirty="0">
                <a:solidFill>
                  <a:prstClr val="black"/>
                </a:solidFill>
                <a:latin typeface="Calibri" panose="020F0502020204030204"/>
              </a:rPr>
              <a:t>Digital twin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E80A89-177C-4FEB-8A1A-89EC2E87D1EE}"/>
              </a:ext>
            </a:extLst>
          </p:cNvPr>
          <p:cNvSpPr/>
          <p:nvPr/>
        </p:nvSpPr>
        <p:spPr>
          <a:xfrm>
            <a:off x="4032550" y="3330535"/>
            <a:ext cx="388515" cy="2502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25" kern="1200" dirty="0">
                <a:solidFill>
                  <a:prstClr val="black"/>
                </a:solidFill>
                <a:latin typeface="Calibri" panose="020F0502020204030204"/>
              </a:rPr>
              <a:t>Digital twin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0BB219B-A3AC-4D7A-BE10-5CC82A057FCF}"/>
              </a:ext>
            </a:extLst>
          </p:cNvPr>
          <p:cNvCxnSpPr>
            <a:cxnSpLocks/>
            <a:endCxn id="144" idx="1"/>
          </p:cNvCxnSpPr>
          <p:nvPr/>
        </p:nvCxnSpPr>
        <p:spPr>
          <a:xfrm>
            <a:off x="5661823" y="1168452"/>
            <a:ext cx="61697" cy="9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design&#10;&#10;Description automatically generated">
            <a:extLst>
              <a:ext uri="{FF2B5EF4-FFF2-40B4-BE49-F238E27FC236}">
                <a16:creationId xmlns:a16="http://schemas.microsoft.com/office/drawing/2014/main" id="{A9F065BE-125B-9D8C-0777-18396C606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47" y="3195987"/>
            <a:ext cx="851100" cy="359135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BB9F8AB-7A9F-FC62-A48B-47701535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28" y="1856959"/>
            <a:ext cx="1445103" cy="416041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854C2048-10D2-21BF-FBD5-51BFFC813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0" y="2503175"/>
            <a:ext cx="702763" cy="190774"/>
          </a:xfrm>
          <a:prstGeom prst="rect">
            <a:avLst/>
          </a:prstGeom>
        </p:spPr>
      </p:pic>
      <p:sp>
        <p:nvSpPr>
          <p:cNvPr id="25" name="ZoneTexte 131">
            <a:extLst>
              <a:ext uri="{FF2B5EF4-FFF2-40B4-BE49-F238E27FC236}">
                <a16:creationId xmlns:a16="http://schemas.microsoft.com/office/drawing/2014/main" id="{D30984D8-5FF3-73E4-E805-052F60991FD1}"/>
              </a:ext>
            </a:extLst>
          </p:cNvPr>
          <p:cNvSpPr txBox="1"/>
          <p:nvPr/>
        </p:nvSpPr>
        <p:spPr>
          <a:xfrm>
            <a:off x="2476131" y="2464270"/>
            <a:ext cx="665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kern="1200" dirty="0">
                <a:solidFill>
                  <a:srgbClr val="0000FF"/>
                </a:solidFill>
                <a:latin typeface="Calibri" panose="020F0502020204030204"/>
                <a:ea typeface="+mn-ea"/>
                <a:cs typeface="+mn-cs"/>
              </a:rPr>
              <a:t>TCP/IP</a:t>
            </a:r>
          </a:p>
        </p:txBody>
      </p:sp>
      <p:pic>
        <p:nvPicPr>
          <p:cNvPr id="27" name="Picture 26" descr="A picture containing electronics, electronic component, circuit, electronic engineering&#10;&#10;Description automatically generated">
            <a:extLst>
              <a:ext uri="{FF2B5EF4-FFF2-40B4-BE49-F238E27FC236}">
                <a16:creationId xmlns:a16="http://schemas.microsoft.com/office/drawing/2014/main" id="{30014D6C-7EEE-87EC-7362-3DB42ACECC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23" y="1856960"/>
            <a:ext cx="611032" cy="416040"/>
          </a:xfrm>
          <a:prstGeom prst="rect">
            <a:avLst/>
          </a:prstGeom>
        </p:spPr>
      </p:pic>
      <p:sp>
        <p:nvSpPr>
          <p:cNvPr id="4" name="Google Shape;157;p28">
            <a:extLst>
              <a:ext uri="{FF2B5EF4-FFF2-40B4-BE49-F238E27FC236}">
                <a16:creationId xmlns:a16="http://schemas.microsoft.com/office/drawing/2014/main" id="{8499D415-8DC0-F0EE-D852-996BD52551DE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4536848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and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2E727A-E584-8498-A44E-C291A6976D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5" name="Google Shape;124;p3">
            <a:extLst>
              <a:ext uri="{FF2B5EF4-FFF2-40B4-BE49-F238E27FC236}">
                <a16:creationId xmlns:a16="http://schemas.microsoft.com/office/drawing/2014/main" id="{AEBB221B-E124-592C-BECF-3F6C8B22E343}"/>
              </a:ext>
            </a:extLst>
          </p:cNvPr>
          <p:cNvSpPr/>
          <p:nvPr/>
        </p:nvSpPr>
        <p:spPr>
          <a:xfrm>
            <a:off x="1079991" y="54687"/>
            <a:ext cx="479384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" name="Espace réservé du numéro de diapositive 1">
            <a:extLst>
              <a:ext uri="{FF2B5EF4-FFF2-40B4-BE49-F238E27FC236}">
                <a16:creationId xmlns:a16="http://schemas.microsoft.com/office/drawing/2014/main" id="{84FA12E8-5C47-85BC-E47F-CFCB0393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0698" y="4862051"/>
            <a:ext cx="334656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ZoneTexte 93">
            <a:extLst>
              <a:ext uri="{FF2B5EF4-FFF2-40B4-BE49-F238E27FC236}">
                <a16:creationId xmlns:a16="http://schemas.microsoft.com/office/drawing/2014/main" id="{912C8686-C7A8-BF18-7024-CB688AD2A8FF}"/>
              </a:ext>
            </a:extLst>
          </p:cNvPr>
          <p:cNvSpPr txBox="1"/>
          <p:nvPr/>
        </p:nvSpPr>
        <p:spPr>
          <a:xfrm>
            <a:off x="7612044" y="981060"/>
            <a:ext cx="843586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982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Client applications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82229FF0-F321-E655-7A2F-1E58F9E9C718}"/>
              </a:ext>
            </a:extLst>
          </p:cNvPr>
          <p:cNvSpPr/>
          <p:nvPr/>
        </p:nvSpPr>
        <p:spPr>
          <a:xfrm>
            <a:off x="7452679" y="746923"/>
            <a:ext cx="135607" cy="870383"/>
          </a:xfrm>
          <a:prstGeom prst="rightBrac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B80B4-BC6D-BCB9-2238-C21D55CCFDFA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0802E6-6096-C503-D5A1-BBFDEE0D6660}"/>
              </a:ext>
            </a:extLst>
          </p:cNvPr>
          <p:cNvSpPr/>
          <p:nvPr/>
        </p:nvSpPr>
        <p:spPr>
          <a:xfrm>
            <a:off x="801109" y="2057408"/>
            <a:ext cx="1325656" cy="414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ZoneTexte 64">
            <a:extLst>
              <a:ext uri="{FF2B5EF4-FFF2-40B4-BE49-F238E27FC236}">
                <a16:creationId xmlns:a16="http://schemas.microsoft.com/office/drawing/2014/main" id="{E1CB150A-AF77-86BD-5542-9FEDEFA3EC62}"/>
              </a:ext>
            </a:extLst>
          </p:cNvPr>
          <p:cNvSpPr txBox="1"/>
          <p:nvPr/>
        </p:nvSpPr>
        <p:spPr>
          <a:xfrm>
            <a:off x="882932" y="2068021"/>
            <a:ext cx="1120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Coordination platform service</a:t>
            </a:r>
          </a:p>
        </p:txBody>
      </p:sp>
      <p:pic>
        <p:nvPicPr>
          <p:cNvPr id="111" name="Image 110">
            <a:extLst>
              <a:ext uri="{FF2B5EF4-FFF2-40B4-BE49-F238E27FC236}">
                <a16:creationId xmlns:a16="http://schemas.microsoft.com/office/drawing/2014/main" id="{3318BA99-490B-406F-993F-97B6C27D18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4098" y="2795504"/>
            <a:ext cx="365672" cy="1454183"/>
          </a:xfrm>
          <a:prstGeom prst="rect">
            <a:avLst/>
          </a:prstGeom>
        </p:spPr>
      </p:pic>
      <p:sp>
        <p:nvSpPr>
          <p:cNvPr id="54" name="ZoneTexte 129">
            <a:extLst>
              <a:ext uri="{FF2B5EF4-FFF2-40B4-BE49-F238E27FC236}">
                <a16:creationId xmlns:a16="http://schemas.microsoft.com/office/drawing/2014/main" id="{6C37D113-C3F4-A8F2-F1DF-D1FD8ADE139E}"/>
              </a:ext>
            </a:extLst>
          </p:cNvPr>
          <p:cNvSpPr txBox="1"/>
          <p:nvPr/>
        </p:nvSpPr>
        <p:spPr>
          <a:xfrm>
            <a:off x="966762" y="3986384"/>
            <a:ext cx="1202294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9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Neighbor node n </a:t>
            </a:r>
            <a:endParaRPr lang="en-US" sz="975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Picture 54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94211958-7E66-41A4-C331-2FF9D8E2B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34" y="4667525"/>
            <a:ext cx="702763" cy="19077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5990BCE-5FAA-33E1-2428-EDCCF74618A3}"/>
              </a:ext>
            </a:extLst>
          </p:cNvPr>
          <p:cNvSpPr/>
          <p:nvPr/>
        </p:nvSpPr>
        <p:spPr>
          <a:xfrm>
            <a:off x="815193" y="4221758"/>
            <a:ext cx="1325656" cy="414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625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ZoneTexte 64">
            <a:extLst>
              <a:ext uri="{FF2B5EF4-FFF2-40B4-BE49-F238E27FC236}">
                <a16:creationId xmlns:a16="http://schemas.microsoft.com/office/drawing/2014/main" id="{7DC1DE5E-6647-98F7-8BC1-DA662B9F4E87}"/>
              </a:ext>
            </a:extLst>
          </p:cNvPr>
          <p:cNvSpPr txBox="1"/>
          <p:nvPr/>
        </p:nvSpPr>
        <p:spPr>
          <a:xfrm>
            <a:off x="897016" y="4232371"/>
            <a:ext cx="1120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buClrTx/>
            </a:pPr>
            <a:r>
              <a:rPr lang="en-US" sz="1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Coordination platform service</a:t>
            </a:r>
          </a:p>
        </p:txBody>
      </p:sp>
      <p:pic>
        <p:nvPicPr>
          <p:cNvPr id="59" name="Picture 8" descr="roue dentée Tapis de souris | Spreadshirt">
            <a:extLst>
              <a:ext uri="{FF2B5EF4-FFF2-40B4-BE49-F238E27FC236}">
                <a16:creationId xmlns:a16="http://schemas.microsoft.com/office/drawing/2014/main" id="{DABB0633-DF27-1CF4-99DE-A1D4BAAD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75448" y="2071846"/>
            <a:ext cx="128488" cy="1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8" descr="roue dentée Tapis de souris | Spreadshirt">
            <a:extLst>
              <a:ext uri="{FF2B5EF4-FFF2-40B4-BE49-F238E27FC236}">
                <a16:creationId xmlns:a16="http://schemas.microsoft.com/office/drawing/2014/main" id="{E32CA128-4BA4-73DF-DB0D-913F61A0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1470" y="3081346"/>
            <a:ext cx="128488" cy="1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roue dentée Tapis de souris | Spreadshirt">
            <a:extLst>
              <a:ext uri="{FF2B5EF4-FFF2-40B4-BE49-F238E27FC236}">
                <a16:creationId xmlns:a16="http://schemas.microsoft.com/office/drawing/2014/main" id="{D44EDC5D-CACE-3370-A486-6FF2BD8A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93229" y="4238603"/>
            <a:ext cx="128488" cy="1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0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27" grpId="0" animBg="1"/>
      <p:bldP spid="123" grpId="0" animBg="1"/>
      <p:bldP spid="6" grpId="0" animBg="1"/>
      <p:bldP spid="42" grpId="0" animBg="1"/>
      <p:bldP spid="1025" grpId="0"/>
      <p:bldP spid="75" grpId="0"/>
      <p:bldP spid="94" grpId="0"/>
      <p:bldP spid="3" grpId="0" animBg="1"/>
      <p:bldP spid="8" grpId="0" animBg="1"/>
      <p:bldP spid="47" grpId="0" animBg="1"/>
      <p:bldP spid="50" grpId="0"/>
      <p:bldP spid="51" grpId="0" animBg="1"/>
      <p:bldP spid="53" grpId="0" animBg="1"/>
      <p:bldP spid="48" grpId="0"/>
      <p:bldP spid="64" grpId="0"/>
      <p:bldP spid="74" grpId="0" animBg="1"/>
      <p:bldP spid="69" grpId="0" animBg="1"/>
      <p:bldP spid="77" grpId="0"/>
      <p:bldP spid="79" grpId="0" animBg="1"/>
      <p:bldP spid="96" grpId="0" animBg="1"/>
      <p:bldP spid="98" grpId="0" animBg="1"/>
      <p:bldP spid="99" grpId="0" animBg="1"/>
      <p:bldP spid="154" grpId="0"/>
      <p:bldP spid="155" grpId="0"/>
      <p:bldP spid="87" grpId="0"/>
      <p:bldP spid="89" grpId="0"/>
      <p:bldP spid="194" grpId="0"/>
      <p:bldP spid="88" grpId="0" animBg="1"/>
      <p:bldP spid="83" grpId="0" animBg="1"/>
      <p:bldP spid="80" grpId="0" animBg="1"/>
      <p:bldP spid="2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B6D60-8B03-AD43-431D-08DBBC232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42568B9-0CD9-668B-7CA4-75016F688389}"/>
              </a:ext>
            </a:extLst>
          </p:cNvPr>
          <p:cNvSpPr txBox="1">
            <a:spLocks/>
          </p:cNvSpPr>
          <p:nvPr/>
        </p:nvSpPr>
        <p:spPr>
          <a:xfrm>
            <a:off x="720089" y="939998"/>
            <a:ext cx="7886700" cy="391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 </a:t>
            </a:r>
          </a:p>
          <a:p>
            <a:pPr>
              <a:buSzPct val="80000"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GB" noProof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Using auto-composition to generate a contract of energy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GB" noProof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Using auto-composition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manage peak shaving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Experimentation with real data (from a living lab)</a:t>
            </a:r>
            <a:endParaRPr lang="en-GB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2BF6B9B2-7E24-DA93-2217-E9E44D4A191C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57;p28">
            <a:extLst>
              <a:ext uri="{FF2B5EF4-FFF2-40B4-BE49-F238E27FC236}">
                <a16:creationId xmlns:a16="http://schemas.microsoft.com/office/drawing/2014/main" id="{12CB321F-211E-C281-B945-2E89174D1A48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AA83B-B534-3CA6-4769-26462EF97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4AA19E0-6DCF-7F12-790B-B6442F794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788CA-C466-895C-EA46-D5565E25AFD3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044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1041484" y="1750563"/>
            <a:ext cx="7153670" cy="193434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2421141" y="2124743"/>
            <a:ext cx="4054884" cy="1233102"/>
          </a:xfrm>
          <a:prstGeom prst="ellipse">
            <a:avLst/>
          </a:prstGeom>
          <a:noFill/>
          <a:ln w="12700" cap="flat" cmpd="sng">
            <a:solidFill>
              <a:srgbClr val="31538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4518084" y="4376870"/>
            <a:ext cx="25567" cy="255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4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7"/>
          <p:cNvGrpSpPr/>
          <p:nvPr/>
        </p:nvGrpSpPr>
        <p:grpSpPr>
          <a:xfrm>
            <a:off x="3301094" y="2405753"/>
            <a:ext cx="2464798" cy="560921"/>
            <a:chOff x="2860375" y="2870624"/>
            <a:chExt cx="2760726" cy="628266"/>
          </a:xfrm>
        </p:grpSpPr>
        <p:grpSp>
          <p:nvGrpSpPr>
            <p:cNvPr id="313" name="Google Shape;313;p7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lang="en-GB" sz="840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40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 lang="en-GB" sz="1050" noProof="0" dirty="0"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03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</a:p>
            </p:txBody>
          </p:sp>
        </p:grpSp>
        <p:sp>
          <p:nvSpPr>
            <p:cNvPr id="317" name="Google Shape;317;p7"/>
            <p:cNvSpPr txBox="1"/>
            <p:nvPr/>
          </p:nvSpPr>
          <p:spPr>
            <a:xfrm>
              <a:off x="3330997" y="2879900"/>
              <a:ext cx="1977265" cy="31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r>
                <a:rPr lang="en-GB" noProof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Coordination laws</a:t>
              </a:r>
              <a:endParaRPr lang="en-GB" noProof="0" dirty="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r"/>
              <a:r>
                <a:rPr lang="en-GB" sz="803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</a:p>
          </p:txBody>
        </p:sp>
        <p:pic>
          <p:nvPicPr>
            <p:cNvPr id="319" name="Google Shape;319;p7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7"/>
          <p:cNvSpPr/>
          <p:nvPr/>
        </p:nvSpPr>
        <p:spPr>
          <a:xfrm>
            <a:off x="3103197" y="3165410"/>
            <a:ext cx="643274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3095752" y="3408995"/>
            <a:ext cx="650719" cy="19995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6722861" y="1789602"/>
            <a:ext cx="13182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Tuple space</a:t>
            </a:r>
            <a:endParaRPr lang="en-GB" sz="1800" noProof="0" dirty="0"/>
          </a:p>
        </p:txBody>
      </p:sp>
      <p:sp>
        <p:nvSpPr>
          <p:cNvPr id="323" name="Google Shape;323;p7"/>
          <p:cNvSpPr/>
          <p:nvPr/>
        </p:nvSpPr>
        <p:spPr>
          <a:xfrm rot="10800000" flipH="1">
            <a:off x="1480903" y="1562648"/>
            <a:ext cx="940237" cy="971601"/>
          </a:xfrm>
          <a:prstGeom prst="bentArrow">
            <a:avLst>
              <a:gd name="adj1" fmla="val 7466"/>
              <a:gd name="adj2" fmla="val 10969"/>
              <a:gd name="adj3" fmla="val 25000"/>
              <a:gd name="adj4" fmla="val 33610"/>
            </a:avLst>
          </a:prstGeom>
          <a:solidFill>
            <a:srgbClr val="53D2F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2463461" y="2089072"/>
            <a:ext cx="650719" cy="191915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 flipH="1">
            <a:off x="3750425" y="3165410"/>
            <a:ext cx="702408" cy="698224"/>
          </a:xfrm>
          <a:prstGeom prst="bentArrow">
            <a:avLst>
              <a:gd name="adj1" fmla="val 8050"/>
              <a:gd name="adj2" fmla="val 13476"/>
              <a:gd name="adj3" fmla="val 25000"/>
              <a:gd name="adj4" fmla="val 4375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 txBox="1"/>
          <p:nvPr/>
        </p:nvSpPr>
        <p:spPr>
          <a:xfrm>
            <a:off x="151525" y="4019159"/>
            <a:ext cx="445240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exchanged:</a:t>
            </a:r>
            <a:endParaRPr lang="en-GB" noProof="0" dirty="0"/>
          </a:p>
        </p:txBody>
      </p:sp>
      <p:sp>
        <p:nvSpPr>
          <p:cNvPr id="327" name="Google Shape;327;p7"/>
          <p:cNvSpPr/>
          <p:nvPr/>
        </p:nvSpPr>
        <p:spPr>
          <a:xfrm>
            <a:off x="328630" y="4326003"/>
            <a:ext cx="650719" cy="191915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1079639" y="4327928"/>
            <a:ext cx="643274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328630" y="4591238"/>
            <a:ext cx="643274" cy="199952"/>
          </a:xfrm>
          <a:prstGeom prst="roundRect">
            <a:avLst>
              <a:gd name="adj" fmla="val 10351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</a:t>
            </a:r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1072194" y="4592554"/>
            <a:ext cx="650719" cy="19995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2470906" y="2334298"/>
            <a:ext cx="643274" cy="199952"/>
          </a:xfrm>
          <a:prstGeom prst="roundRect">
            <a:avLst>
              <a:gd name="adj" fmla="val 6779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</a:t>
            </a:r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4179984" y="3763059"/>
            <a:ext cx="1251512" cy="83693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4192955" y="3303881"/>
            <a:ext cx="1238541" cy="29489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338" name="Google Shape;338;p7"/>
          <p:cNvSpPr/>
          <p:nvPr/>
        </p:nvSpPr>
        <p:spPr>
          <a:xfrm>
            <a:off x="1166632" y="811147"/>
            <a:ext cx="1254509" cy="850475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793" y="999122"/>
            <a:ext cx="489422" cy="42443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7"/>
          <p:cNvSpPr txBox="1"/>
          <p:nvPr/>
        </p:nvSpPr>
        <p:spPr>
          <a:xfrm>
            <a:off x="1166632" y="791373"/>
            <a:ext cx="1254509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twin</a:t>
            </a:r>
            <a:endParaRPr lang="en-GB" noProof="0" dirty="0"/>
          </a:p>
        </p:txBody>
      </p:sp>
      <p:sp>
        <p:nvSpPr>
          <p:cNvPr id="341" name="Google Shape;341;p7"/>
          <p:cNvSpPr/>
          <p:nvPr/>
        </p:nvSpPr>
        <p:spPr>
          <a:xfrm>
            <a:off x="1166632" y="1830222"/>
            <a:ext cx="1254509" cy="262339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342" name="Google Shape;342;p7"/>
          <p:cNvSpPr txBox="1"/>
          <p:nvPr/>
        </p:nvSpPr>
        <p:spPr>
          <a:xfrm>
            <a:off x="4192955" y="3778047"/>
            <a:ext cx="123611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twin</a:t>
            </a:r>
            <a:endParaRPr lang="en-GB" noProof="0" dirty="0"/>
          </a:p>
        </p:txBody>
      </p:sp>
      <p:pic>
        <p:nvPicPr>
          <p:cNvPr id="343" name="Google Shape;34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79292" y="3958714"/>
            <a:ext cx="400790" cy="41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7"/>
          <p:cNvCxnSpPr/>
          <p:nvPr/>
        </p:nvCxnSpPr>
        <p:spPr>
          <a:xfrm rot="10800000">
            <a:off x="757219" y="1224193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46" name="Google Shape;346;p7"/>
          <p:cNvCxnSpPr/>
          <p:nvPr/>
        </p:nvCxnSpPr>
        <p:spPr>
          <a:xfrm rot="10800000">
            <a:off x="5431496" y="4146239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661BCDD-38BE-49D6-0A99-0AC934B7B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3" name="Google Shape;157;p28">
            <a:extLst>
              <a:ext uri="{FF2B5EF4-FFF2-40B4-BE49-F238E27FC236}">
                <a16:creationId xmlns:a16="http://schemas.microsoft.com/office/drawing/2014/main" id="{E63FF857-B18F-5EC9-1F63-7D1F207B9ED2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74343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auto-composition to generate a contract of energy</a:t>
            </a:r>
          </a:p>
        </p:txBody>
      </p:sp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9BAB8627-D8CD-FF29-370C-8004C10D43D5}"/>
              </a:ext>
            </a:extLst>
          </p:cNvPr>
          <p:cNvSpPr/>
          <p:nvPr/>
        </p:nvSpPr>
        <p:spPr>
          <a:xfrm>
            <a:off x="1079990" y="54687"/>
            <a:ext cx="7378210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BB3442D3-98D7-39A2-A9D1-2A266FD0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A3804-7A71-39E0-F72C-966A0F814D26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 animBg="1"/>
      <p:bldP spid="321" grpId="0" animBg="1"/>
      <p:bldP spid="324" grpId="0" animBg="1"/>
      <p:bldP spid="327" grpId="0" animBg="1"/>
      <p:bldP spid="328" grpId="0" animBg="1"/>
      <p:bldP spid="329" grpId="0" animBg="1"/>
      <p:bldP spid="330" grpId="0" animBg="1"/>
      <p:bldP spid="3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"/>
          <p:cNvSpPr/>
          <p:nvPr/>
        </p:nvSpPr>
        <p:spPr>
          <a:xfrm>
            <a:off x="5680273" y="3946986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5729938" y="3911731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1048176" y="1860926"/>
            <a:ext cx="7314775" cy="193434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5680273" y="3290099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5729968" y="3250405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1176234" y="1972324"/>
            <a:ext cx="1995265" cy="4626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3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5779603" y="3206884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6522391" y="4509798"/>
            <a:ext cx="25567" cy="2556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40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5779603" y="3878617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8"/>
          <p:cNvCxnSpPr>
            <a:endCxn id="362" idx="0"/>
          </p:cNvCxnSpPr>
          <p:nvPr/>
        </p:nvCxnSpPr>
        <p:spPr>
          <a:xfrm>
            <a:off x="6106278" y="3402165"/>
            <a:ext cx="0" cy="56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4" name="Google Shape;364;p8"/>
          <p:cNvSpPr/>
          <p:nvPr/>
        </p:nvSpPr>
        <p:spPr>
          <a:xfrm>
            <a:off x="1161345" y="765815"/>
            <a:ext cx="2010154" cy="1021590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 txBox="1"/>
          <p:nvPr/>
        </p:nvSpPr>
        <p:spPr>
          <a:xfrm>
            <a:off x="1336040" y="725175"/>
            <a:ext cx="1754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twin</a:t>
            </a:r>
            <a:endParaRPr lang="en-GB" noProof="0" dirty="0"/>
          </a:p>
        </p:txBody>
      </p:sp>
      <p:sp>
        <p:nvSpPr>
          <p:cNvPr id="366" name="Google Shape;366;p8"/>
          <p:cNvSpPr/>
          <p:nvPr/>
        </p:nvSpPr>
        <p:spPr>
          <a:xfrm>
            <a:off x="1231995" y="2124693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p8"/>
          <p:cNvGrpSpPr/>
          <p:nvPr/>
        </p:nvGrpSpPr>
        <p:grpSpPr>
          <a:xfrm>
            <a:off x="3301094" y="2529499"/>
            <a:ext cx="2464798" cy="560921"/>
            <a:chOff x="2860375" y="2870624"/>
            <a:chExt cx="2760726" cy="628266"/>
          </a:xfrm>
        </p:grpSpPr>
        <p:grpSp>
          <p:nvGrpSpPr>
            <p:cNvPr id="369" name="Google Shape;369;p8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370" name="Google Shape;370;p8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lang="en-GB" sz="840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40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 lang="en-GB" sz="1050" noProof="0" dirty="0"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03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</a:p>
            </p:txBody>
          </p:sp>
        </p:grpSp>
        <p:sp>
          <p:nvSpPr>
            <p:cNvPr id="374" name="Google Shape;374;p8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r"/>
              <a:r>
                <a:rPr lang="en-GB" sz="803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</a:p>
          </p:txBody>
        </p:sp>
        <p:pic>
          <p:nvPicPr>
            <p:cNvPr id="375" name="Google Shape;375;p8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6" name="Google Shape;376;p8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36061" y="1087878"/>
            <a:ext cx="202559" cy="20255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"/>
          <p:cNvSpPr/>
          <p:nvPr/>
        </p:nvSpPr>
        <p:spPr>
          <a:xfrm>
            <a:off x="1477109" y="1005569"/>
            <a:ext cx="1161508" cy="41384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803" b="1" noProof="0" dirty="0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Request activation</a:t>
            </a:r>
            <a:endParaRPr lang="en-GB" sz="803" noProof="0" dirty="0">
              <a:solidFill>
                <a:srgbClr val="0066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 rot="10800000" flipH="1">
            <a:off x="1509378" y="2316608"/>
            <a:ext cx="4358773" cy="1159715"/>
          </a:xfrm>
          <a:prstGeom prst="bentArrow">
            <a:avLst>
              <a:gd name="adj1" fmla="val 3374"/>
              <a:gd name="adj2" fmla="val 7719"/>
              <a:gd name="adj3" fmla="val 10838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8"/>
          <p:cNvCxnSpPr>
            <a:endCxn id="366" idx="0"/>
          </p:cNvCxnSpPr>
          <p:nvPr/>
        </p:nvCxnSpPr>
        <p:spPr>
          <a:xfrm flipH="1">
            <a:off x="1509377" y="1409193"/>
            <a:ext cx="273600" cy="7155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2" name="Google Shape;362;p8"/>
          <p:cNvSpPr/>
          <p:nvPr/>
        </p:nvSpPr>
        <p:spPr>
          <a:xfrm>
            <a:off x="5828896" y="3963765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 txBox="1"/>
          <p:nvPr/>
        </p:nvSpPr>
        <p:spPr>
          <a:xfrm>
            <a:off x="6722861" y="1913349"/>
            <a:ext cx="13182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Tuple space</a:t>
            </a:r>
            <a:endParaRPr lang="en-GB" sz="1800" noProof="0" dirty="0"/>
          </a:p>
        </p:txBody>
      </p:sp>
      <p:pic>
        <p:nvPicPr>
          <p:cNvPr id="386" name="Google Shape;38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0535" y="4155680"/>
            <a:ext cx="400790" cy="41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8"/>
          <p:cNvSpPr/>
          <p:nvPr/>
        </p:nvSpPr>
        <p:spPr>
          <a:xfrm>
            <a:off x="5947380" y="3297851"/>
            <a:ext cx="317794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793" y="1122868"/>
            <a:ext cx="489422" cy="424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8"/>
          <p:cNvCxnSpPr/>
          <p:nvPr/>
        </p:nvCxnSpPr>
        <p:spPr>
          <a:xfrm rot="10800000">
            <a:off x="757219" y="1347939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90" name="Google Shape;390;p8"/>
          <p:cNvCxnSpPr/>
          <p:nvPr/>
        </p:nvCxnSpPr>
        <p:spPr>
          <a:xfrm flipH="1">
            <a:off x="8204291" y="4364255"/>
            <a:ext cx="346244" cy="10618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5511F8D-3881-1849-68F0-E57C6A185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Google Shape;157;p28">
            <a:extLst>
              <a:ext uri="{FF2B5EF4-FFF2-40B4-BE49-F238E27FC236}">
                <a16:creationId xmlns:a16="http://schemas.microsoft.com/office/drawing/2014/main" id="{D74359F2-40E1-CB9D-26CC-AB548F9F319D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77075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lnSpc>
                <a:spcPct val="95000"/>
              </a:lnSpc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 : sending of energy demands</a:t>
            </a:r>
          </a:p>
        </p:txBody>
      </p:sp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4D888B40-0270-7180-0176-AECBFC9EED44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Google Shape;317;p7">
            <a:extLst>
              <a:ext uri="{FF2B5EF4-FFF2-40B4-BE49-F238E27FC236}">
                <a16:creationId xmlns:a16="http://schemas.microsoft.com/office/drawing/2014/main" id="{62C2FD77-CE74-F5B5-A952-BB073B07B836}"/>
              </a:ext>
            </a:extLst>
          </p:cNvPr>
          <p:cNvSpPr txBox="1"/>
          <p:nvPr/>
        </p:nvSpPr>
        <p:spPr>
          <a:xfrm>
            <a:off x="3721269" y="2525875"/>
            <a:ext cx="176531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 laws</a:t>
            </a:r>
            <a:endParaRPr lang="en-GB" noProof="0" dirty="0"/>
          </a:p>
        </p:txBody>
      </p:sp>
      <p:sp>
        <p:nvSpPr>
          <p:cNvPr id="7" name="Google Shape;582;p12">
            <a:extLst>
              <a:ext uri="{FF2B5EF4-FFF2-40B4-BE49-F238E27FC236}">
                <a16:creationId xmlns:a16="http://schemas.microsoft.com/office/drawing/2014/main" id="{4F165B21-C8BD-017E-BBAA-727EEBD3EB07}"/>
              </a:ext>
            </a:extLst>
          </p:cNvPr>
          <p:cNvSpPr txBox="1"/>
          <p:nvPr/>
        </p:nvSpPr>
        <p:spPr>
          <a:xfrm>
            <a:off x="6324600" y="4729980"/>
            <a:ext cx="1374031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twin</a:t>
            </a:r>
            <a:endParaRPr lang="en-GB" noProof="0" dirty="0"/>
          </a:p>
        </p:txBody>
      </p:sp>
      <p:sp>
        <p:nvSpPr>
          <p:cNvPr id="8" name="Google Shape;473;p10">
            <a:extLst>
              <a:ext uri="{FF2B5EF4-FFF2-40B4-BE49-F238E27FC236}">
                <a16:creationId xmlns:a16="http://schemas.microsoft.com/office/drawing/2014/main" id="{54D07CAC-EF01-C6D2-06E9-22CFEE8A5B3C}"/>
              </a:ext>
            </a:extLst>
          </p:cNvPr>
          <p:cNvSpPr txBox="1"/>
          <p:nvPr/>
        </p:nvSpPr>
        <p:spPr>
          <a:xfrm>
            <a:off x="7832703" y="3289960"/>
            <a:ext cx="40125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9" name="Google Shape;521;p11">
            <a:extLst>
              <a:ext uri="{FF2B5EF4-FFF2-40B4-BE49-F238E27FC236}">
                <a16:creationId xmlns:a16="http://schemas.microsoft.com/office/drawing/2014/main" id="{991623B7-4507-5117-8788-F01547B042E7}"/>
              </a:ext>
            </a:extLst>
          </p:cNvPr>
          <p:cNvSpPr txBox="1"/>
          <p:nvPr/>
        </p:nvSpPr>
        <p:spPr>
          <a:xfrm>
            <a:off x="2806970" y="1913880"/>
            <a:ext cx="40722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E2DBA0A0-2CF5-6504-7E77-FD35D67D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64EF-5E5F-3A6A-8C12-CE7C647AA360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4;p8">
            <a:extLst>
              <a:ext uri="{FF2B5EF4-FFF2-40B4-BE49-F238E27FC236}">
                <a16:creationId xmlns:a16="http://schemas.microsoft.com/office/drawing/2014/main" id="{3BDFEE3F-4FCD-54DC-74DD-C24DB876C064}"/>
              </a:ext>
            </a:extLst>
          </p:cNvPr>
          <p:cNvSpPr/>
          <p:nvPr/>
        </p:nvSpPr>
        <p:spPr>
          <a:xfrm>
            <a:off x="1161345" y="765815"/>
            <a:ext cx="2010154" cy="1021590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>
            <a:off x="1048176" y="1860926"/>
            <a:ext cx="7314775" cy="193434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5689798" y="3946986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5739463" y="3911731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5789128" y="3878617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5689798" y="3290099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5739493" y="3250405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5789128" y="3206884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1176234" y="1972324"/>
            <a:ext cx="1995265" cy="4626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3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5838421" y="3963765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1231995" y="2124693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9"/>
          <p:cNvSpPr/>
          <p:nvPr/>
        </p:nvSpPr>
        <p:spPr>
          <a:xfrm>
            <a:off x="6434215" y="3960233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6410854" y="3350686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2532730" y="1483664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9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994535" y="4464963"/>
            <a:ext cx="202559" cy="20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"/>
          <p:cNvSpPr/>
          <p:nvPr/>
        </p:nvSpPr>
        <p:spPr>
          <a:xfrm>
            <a:off x="6256019" y="4353154"/>
            <a:ext cx="930391" cy="41384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GB" sz="803" b="1" noProof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Offer generation</a:t>
            </a:r>
            <a:endParaRPr lang="en-GB" sz="1050" noProof="0" dirty="0"/>
          </a:p>
        </p:txBody>
      </p:sp>
      <p:sp>
        <p:nvSpPr>
          <p:cNvPr id="413" name="Google Shape;413;p9"/>
          <p:cNvSpPr/>
          <p:nvPr/>
        </p:nvSpPr>
        <p:spPr>
          <a:xfrm rot="-5400000">
            <a:off x="3938084" y="1034522"/>
            <a:ext cx="1174433" cy="3735761"/>
          </a:xfrm>
          <a:prstGeom prst="bentArrow">
            <a:avLst>
              <a:gd name="adj1" fmla="val 3480"/>
              <a:gd name="adj2" fmla="val 9026"/>
              <a:gd name="adj3" fmla="val 11823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9"/>
          <p:cNvCxnSpPr/>
          <p:nvPr/>
        </p:nvCxnSpPr>
        <p:spPr>
          <a:xfrm rot="10800000">
            <a:off x="2756708" y="1672917"/>
            <a:ext cx="0" cy="568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5" name="Google Shape;415;p9"/>
          <p:cNvSpPr/>
          <p:nvPr/>
        </p:nvSpPr>
        <p:spPr>
          <a:xfrm>
            <a:off x="2657421" y="2123631"/>
            <a:ext cx="198574" cy="19297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9"/>
          <p:cNvCxnSpPr>
            <a:stCxn id="408" idx="0"/>
            <a:endCxn id="409" idx="2"/>
          </p:cNvCxnSpPr>
          <p:nvPr/>
        </p:nvCxnSpPr>
        <p:spPr>
          <a:xfrm rot="10800000">
            <a:off x="6642172" y="3539933"/>
            <a:ext cx="23400" cy="42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7" name="Google Shape;417;p9"/>
          <p:cNvCxnSpPr>
            <a:cxnSpLocks/>
            <a:stCxn id="412" idx="0"/>
            <a:endCxn id="408" idx="2"/>
          </p:cNvCxnSpPr>
          <p:nvPr/>
        </p:nvCxnSpPr>
        <p:spPr>
          <a:xfrm flipH="1" flipV="1">
            <a:off x="6665572" y="4149486"/>
            <a:ext cx="55643" cy="203668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24" name="Google Shape;424;p9"/>
          <p:cNvSpPr txBox="1"/>
          <p:nvPr/>
        </p:nvSpPr>
        <p:spPr>
          <a:xfrm>
            <a:off x="6722861" y="1913349"/>
            <a:ext cx="13182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Tuple space</a:t>
            </a:r>
            <a:endParaRPr lang="en-GB" sz="1800" noProof="0" dirty="0"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0535" y="4155680"/>
            <a:ext cx="400790" cy="41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9"/>
          <p:cNvGrpSpPr/>
          <p:nvPr/>
        </p:nvGrpSpPr>
        <p:grpSpPr>
          <a:xfrm>
            <a:off x="3301094" y="2529499"/>
            <a:ext cx="2464798" cy="560921"/>
            <a:chOff x="2860375" y="2870624"/>
            <a:chExt cx="2760726" cy="628266"/>
          </a:xfrm>
        </p:grpSpPr>
        <p:grpSp>
          <p:nvGrpSpPr>
            <p:cNvPr id="427" name="Google Shape;427;p9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428" name="Google Shape;428;p9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lang="en-GB" sz="840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40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 lang="en-GB" sz="1050" noProof="0" dirty="0"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03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</a:p>
            </p:txBody>
          </p:sp>
        </p:grpSp>
        <p:sp>
          <p:nvSpPr>
            <p:cNvPr id="432" name="Google Shape;432;p9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r"/>
              <a:r>
                <a:rPr lang="en-GB" sz="803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</a:p>
          </p:txBody>
        </p:sp>
        <p:pic>
          <p:nvPicPr>
            <p:cNvPr id="433" name="Google Shape;433;p9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793" y="1122868"/>
            <a:ext cx="489422" cy="424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9"/>
          <p:cNvCxnSpPr/>
          <p:nvPr/>
        </p:nvCxnSpPr>
        <p:spPr>
          <a:xfrm rot="10800000">
            <a:off x="757219" y="1347939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36" name="Google Shape;436;p9"/>
          <p:cNvCxnSpPr/>
          <p:nvPr/>
        </p:nvCxnSpPr>
        <p:spPr>
          <a:xfrm flipH="1">
            <a:off x="8204291" y="4364255"/>
            <a:ext cx="346244" cy="10618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71B864-397B-3A31-F93E-97512D6C7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Google Shape;157;p28">
            <a:extLst>
              <a:ext uri="{FF2B5EF4-FFF2-40B4-BE49-F238E27FC236}">
                <a16:creationId xmlns:a16="http://schemas.microsoft.com/office/drawing/2014/main" id="{6744A5F5-BC64-FAA6-BB61-CAE96C0059ED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77075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lnSpc>
                <a:spcPct val="95000"/>
              </a:lnSpc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 : sending of supply offers</a:t>
            </a:r>
            <a:endParaRPr lang="en-GB" sz="2400" noProof="0" dirty="0"/>
          </a:p>
        </p:txBody>
      </p:sp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D293453A-6812-18A9-014D-72D3EF694819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Google Shape;317;p7">
            <a:extLst>
              <a:ext uri="{FF2B5EF4-FFF2-40B4-BE49-F238E27FC236}">
                <a16:creationId xmlns:a16="http://schemas.microsoft.com/office/drawing/2014/main" id="{846C5EF0-1AFF-BC79-85D3-368DC5CC28DA}"/>
              </a:ext>
            </a:extLst>
          </p:cNvPr>
          <p:cNvSpPr txBox="1"/>
          <p:nvPr/>
        </p:nvSpPr>
        <p:spPr>
          <a:xfrm>
            <a:off x="3721269" y="2525875"/>
            <a:ext cx="176531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 laws</a:t>
            </a:r>
            <a:endParaRPr lang="en-GB" noProof="0" dirty="0"/>
          </a:p>
        </p:txBody>
      </p:sp>
      <p:sp>
        <p:nvSpPr>
          <p:cNvPr id="8" name="Google Shape;365;p8">
            <a:extLst>
              <a:ext uri="{FF2B5EF4-FFF2-40B4-BE49-F238E27FC236}">
                <a16:creationId xmlns:a16="http://schemas.microsoft.com/office/drawing/2014/main" id="{9AD51AAF-B60F-7CDE-9814-65FBEA2AD1F6}"/>
              </a:ext>
            </a:extLst>
          </p:cNvPr>
          <p:cNvSpPr txBox="1"/>
          <p:nvPr/>
        </p:nvSpPr>
        <p:spPr>
          <a:xfrm>
            <a:off x="1336040" y="725175"/>
            <a:ext cx="1754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twin</a:t>
            </a:r>
            <a:endParaRPr lang="en-GB" noProof="0" dirty="0"/>
          </a:p>
        </p:txBody>
      </p:sp>
      <p:sp>
        <p:nvSpPr>
          <p:cNvPr id="9" name="Google Shape;582;p12">
            <a:extLst>
              <a:ext uri="{FF2B5EF4-FFF2-40B4-BE49-F238E27FC236}">
                <a16:creationId xmlns:a16="http://schemas.microsoft.com/office/drawing/2014/main" id="{66EF74F3-284E-AC3E-F643-E957B32837CD}"/>
              </a:ext>
            </a:extLst>
          </p:cNvPr>
          <p:cNvSpPr txBox="1"/>
          <p:nvPr/>
        </p:nvSpPr>
        <p:spPr>
          <a:xfrm>
            <a:off x="6324600" y="4729980"/>
            <a:ext cx="1374031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twin</a:t>
            </a:r>
            <a:endParaRPr lang="en-GB" noProof="0" dirty="0"/>
          </a:p>
        </p:txBody>
      </p:sp>
      <p:sp>
        <p:nvSpPr>
          <p:cNvPr id="12" name="Google Shape;473;p10">
            <a:extLst>
              <a:ext uri="{FF2B5EF4-FFF2-40B4-BE49-F238E27FC236}">
                <a16:creationId xmlns:a16="http://schemas.microsoft.com/office/drawing/2014/main" id="{0B282606-4545-A340-AD1D-CA89D19257C5}"/>
              </a:ext>
            </a:extLst>
          </p:cNvPr>
          <p:cNvSpPr txBox="1"/>
          <p:nvPr/>
        </p:nvSpPr>
        <p:spPr>
          <a:xfrm>
            <a:off x="7832703" y="3289960"/>
            <a:ext cx="40125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13" name="Google Shape;521;p11">
            <a:extLst>
              <a:ext uri="{FF2B5EF4-FFF2-40B4-BE49-F238E27FC236}">
                <a16:creationId xmlns:a16="http://schemas.microsoft.com/office/drawing/2014/main" id="{4F7E3E56-048C-1097-8EC6-51AFE4DD4A93}"/>
              </a:ext>
            </a:extLst>
          </p:cNvPr>
          <p:cNvSpPr txBox="1"/>
          <p:nvPr/>
        </p:nvSpPr>
        <p:spPr>
          <a:xfrm>
            <a:off x="2806970" y="1913880"/>
            <a:ext cx="40722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3DEDE368-B82F-328F-042F-BF287181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0C19FE-3F82-06E9-7424-F09CCEB0B7CD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8">
            <a:extLst>
              <a:ext uri="{FF2B5EF4-FFF2-40B4-BE49-F238E27FC236}">
                <a16:creationId xmlns:a16="http://schemas.microsoft.com/office/drawing/2014/main" id="{FBBFE857-BE97-CB5D-F35B-6D7AD3CB01BC}"/>
              </a:ext>
            </a:extLst>
          </p:cNvPr>
          <p:cNvSpPr/>
          <p:nvPr/>
        </p:nvSpPr>
        <p:spPr>
          <a:xfrm>
            <a:off x="1161345" y="765815"/>
            <a:ext cx="2010154" cy="1021590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0"/>
          <p:cNvSpPr/>
          <p:nvPr/>
        </p:nvSpPr>
        <p:spPr>
          <a:xfrm>
            <a:off x="1048176" y="1860926"/>
            <a:ext cx="7314775" cy="193434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0"/>
          <p:cNvSpPr/>
          <p:nvPr/>
        </p:nvSpPr>
        <p:spPr>
          <a:xfrm>
            <a:off x="5689798" y="3946986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0"/>
          <p:cNvSpPr/>
          <p:nvPr/>
        </p:nvSpPr>
        <p:spPr>
          <a:xfrm>
            <a:off x="5739463" y="3911731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5789128" y="3878617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5689798" y="3290099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5739493" y="3250405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5789128" y="3206884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0"/>
          <p:cNvSpPr/>
          <p:nvPr/>
        </p:nvSpPr>
        <p:spPr>
          <a:xfrm>
            <a:off x="1176234" y="1972324"/>
            <a:ext cx="1995265" cy="4626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3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10"/>
          <p:cNvCxnSpPr>
            <a:stCxn id="454" idx="2"/>
          </p:cNvCxnSpPr>
          <p:nvPr/>
        </p:nvCxnSpPr>
        <p:spPr>
          <a:xfrm>
            <a:off x="7191064" y="3521672"/>
            <a:ext cx="2025" cy="4252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5" name="Google Shape;455;p10"/>
          <p:cNvSpPr/>
          <p:nvPr/>
        </p:nvSpPr>
        <p:spPr>
          <a:xfrm>
            <a:off x="1924364" y="2135159"/>
            <a:ext cx="554765" cy="181450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contract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10"/>
          <p:cNvGrpSpPr/>
          <p:nvPr/>
        </p:nvGrpSpPr>
        <p:grpSpPr>
          <a:xfrm>
            <a:off x="3301094" y="2529499"/>
            <a:ext cx="2464798" cy="560921"/>
            <a:chOff x="2860375" y="2870624"/>
            <a:chExt cx="2760726" cy="628266"/>
          </a:xfrm>
        </p:grpSpPr>
        <p:grpSp>
          <p:nvGrpSpPr>
            <p:cNvPr id="457" name="Google Shape;457;p10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458" name="Google Shape;458;p10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lang="en-GB" sz="840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40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 lang="en-GB" sz="1050" noProof="0" dirty="0"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03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</a:p>
            </p:txBody>
          </p:sp>
        </p:grpSp>
        <p:sp>
          <p:nvSpPr>
            <p:cNvPr id="462" name="Google Shape;462;p10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r"/>
              <a:r>
                <a:rPr lang="en-GB" sz="803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</a:p>
          </p:txBody>
        </p:sp>
        <p:pic>
          <p:nvPicPr>
            <p:cNvPr id="463" name="Google Shape;463;p10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10"/>
          <p:cNvSpPr/>
          <p:nvPr/>
        </p:nvSpPr>
        <p:spPr>
          <a:xfrm>
            <a:off x="1231995" y="2124693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0"/>
          <p:cNvSpPr/>
          <p:nvPr/>
        </p:nvSpPr>
        <p:spPr>
          <a:xfrm>
            <a:off x="2532730" y="1483664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5838421" y="3963765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6434215" y="3960233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0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77645" y="1104514"/>
            <a:ext cx="202559" cy="20255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"/>
          <p:cNvSpPr/>
          <p:nvPr/>
        </p:nvSpPr>
        <p:spPr>
          <a:xfrm>
            <a:off x="1596455" y="992225"/>
            <a:ext cx="1348306" cy="41384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803" b="1" dirty="0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Creation </a:t>
            </a:r>
            <a:r>
              <a:rPr lang="en-US" sz="803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of a new </a:t>
            </a:r>
            <a:r>
              <a:rPr lang="en-US" sz="803" b="1" dirty="0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contract to be validated</a:t>
            </a:r>
            <a:endParaRPr lang="en-GB" sz="1050" noProof="0" dirty="0"/>
          </a:p>
        </p:txBody>
      </p:sp>
      <p:cxnSp>
        <p:nvCxnSpPr>
          <p:cNvPr id="471" name="Google Shape;471;p10"/>
          <p:cNvCxnSpPr>
            <a:stCxn id="469" idx="4"/>
            <a:endCxn id="455" idx="0"/>
          </p:cNvCxnSpPr>
          <p:nvPr/>
        </p:nvCxnSpPr>
        <p:spPr>
          <a:xfrm flipH="1">
            <a:off x="2201758" y="1406071"/>
            <a:ext cx="68850" cy="729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3" name="Google Shape;473;p10"/>
          <p:cNvSpPr txBox="1"/>
          <p:nvPr/>
        </p:nvSpPr>
        <p:spPr>
          <a:xfrm>
            <a:off x="7832703" y="3289960"/>
            <a:ext cx="40125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474" name="Google Shape;474;p10"/>
          <p:cNvSpPr/>
          <p:nvPr/>
        </p:nvSpPr>
        <p:spPr>
          <a:xfrm rot="10800000" flipH="1">
            <a:off x="2206934" y="2312214"/>
            <a:ext cx="4750327" cy="1177408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 w="127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6933319" y="3960415"/>
            <a:ext cx="462713" cy="188620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contract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0"/>
          <p:cNvSpPr/>
          <p:nvPr/>
        </p:nvSpPr>
        <p:spPr>
          <a:xfrm>
            <a:off x="6959707" y="3333052"/>
            <a:ext cx="462713" cy="188620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contract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0535" y="4155680"/>
            <a:ext cx="400790" cy="4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793" y="1122868"/>
            <a:ext cx="489422" cy="424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10"/>
          <p:cNvCxnSpPr/>
          <p:nvPr/>
        </p:nvCxnSpPr>
        <p:spPr>
          <a:xfrm rot="10800000">
            <a:off x="757219" y="1347939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83" name="Google Shape;483;p10"/>
          <p:cNvCxnSpPr/>
          <p:nvPr/>
        </p:nvCxnSpPr>
        <p:spPr>
          <a:xfrm flipH="1">
            <a:off x="8204291" y="4364255"/>
            <a:ext cx="346244" cy="10618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19E0FD5-CACA-111D-C4CB-D1E0AAE8C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6" name="Google Shape;424;p9">
            <a:extLst>
              <a:ext uri="{FF2B5EF4-FFF2-40B4-BE49-F238E27FC236}">
                <a16:creationId xmlns:a16="http://schemas.microsoft.com/office/drawing/2014/main" id="{989F7CB2-0CCB-7318-6E86-24C58FCEFDAE}"/>
              </a:ext>
            </a:extLst>
          </p:cNvPr>
          <p:cNvSpPr txBox="1"/>
          <p:nvPr/>
        </p:nvSpPr>
        <p:spPr>
          <a:xfrm>
            <a:off x="6722861" y="1913349"/>
            <a:ext cx="13182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Tuple space</a:t>
            </a:r>
            <a:endParaRPr lang="en-GB" sz="1800" noProof="0" dirty="0"/>
          </a:p>
        </p:txBody>
      </p:sp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A8DCC13F-F192-1E0D-5584-1AB3E5B6E9A1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77075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lnSpc>
                <a:spcPct val="95000"/>
              </a:lnSpc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 : sending of a new contract to be validated</a:t>
            </a:r>
            <a:endParaRPr lang="en-GB" sz="2400" noProof="0" dirty="0"/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3106AE2B-253E-C859-A66D-DA8AC0773687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317;p7">
            <a:extLst>
              <a:ext uri="{FF2B5EF4-FFF2-40B4-BE49-F238E27FC236}">
                <a16:creationId xmlns:a16="http://schemas.microsoft.com/office/drawing/2014/main" id="{CA91F6B7-036B-F4DF-A479-8439748217CE}"/>
              </a:ext>
            </a:extLst>
          </p:cNvPr>
          <p:cNvSpPr txBox="1"/>
          <p:nvPr/>
        </p:nvSpPr>
        <p:spPr>
          <a:xfrm>
            <a:off x="3721269" y="2525875"/>
            <a:ext cx="176531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 laws</a:t>
            </a:r>
            <a:endParaRPr lang="en-GB" noProof="0" dirty="0"/>
          </a:p>
        </p:txBody>
      </p:sp>
      <p:sp>
        <p:nvSpPr>
          <p:cNvPr id="9" name="Google Shape;365;p8">
            <a:extLst>
              <a:ext uri="{FF2B5EF4-FFF2-40B4-BE49-F238E27FC236}">
                <a16:creationId xmlns:a16="http://schemas.microsoft.com/office/drawing/2014/main" id="{79E439E2-1AFF-7648-1D79-819269337415}"/>
              </a:ext>
            </a:extLst>
          </p:cNvPr>
          <p:cNvSpPr txBox="1"/>
          <p:nvPr/>
        </p:nvSpPr>
        <p:spPr>
          <a:xfrm>
            <a:off x="1336040" y="725175"/>
            <a:ext cx="1754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twin</a:t>
            </a:r>
            <a:endParaRPr lang="en-GB" noProof="0" dirty="0"/>
          </a:p>
        </p:txBody>
      </p:sp>
      <p:sp>
        <p:nvSpPr>
          <p:cNvPr id="10" name="Google Shape;582;p12">
            <a:extLst>
              <a:ext uri="{FF2B5EF4-FFF2-40B4-BE49-F238E27FC236}">
                <a16:creationId xmlns:a16="http://schemas.microsoft.com/office/drawing/2014/main" id="{1DC6B80C-B695-8BD3-D62C-91785A1B01E4}"/>
              </a:ext>
            </a:extLst>
          </p:cNvPr>
          <p:cNvSpPr txBox="1"/>
          <p:nvPr/>
        </p:nvSpPr>
        <p:spPr>
          <a:xfrm>
            <a:off x="6324600" y="4729980"/>
            <a:ext cx="1374031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twin</a:t>
            </a:r>
            <a:endParaRPr lang="en-GB" noProof="0" dirty="0"/>
          </a:p>
        </p:txBody>
      </p:sp>
      <p:sp>
        <p:nvSpPr>
          <p:cNvPr id="11" name="Google Shape;521;p11">
            <a:extLst>
              <a:ext uri="{FF2B5EF4-FFF2-40B4-BE49-F238E27FC236}">
                <a16:creationId xmlns:a16="http://schemas.microsoft.com/office/drawing/2014/main" id="{531A4F2F-12B6-8C60-784B-3871A5849A3C}"/>
              </a:ext>
            </a:extLst>
          </p:cNvPr>
          <p:cNvSpPr txBox="1"/>
          <p:nvPr/>
        </p:nvSpPr>
        <p:spPr>
          <a:xfrm>
            <a:off x="2806970" y="1913880"/>
            <a:ext cx="40722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75CBA640-D43D-D464-2F7A-55151032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604093-EEF7-D4ED-53C4-EADB3D853C04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/>
      <p:bldP spid="475" grpId="0" animBg="1"/>
      <p:bldP spid="4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8">
            <a:extLst>
              <a:ext uri="{FF2B5EF4-FFF2-40B4-BE49-F238E27FC236}">
                <a16:creationId xmlns:a16="http://schemas.microsoft.com/office/drawing/2014/main" id="{09F6C696-43B7-B38C-9C8E-0C0A3A1C55B7}"/>
              </a:ext>
            </a:extLst>
          </p:cNvPr>
          <p:cNvSpPr/>
          <p:nvPr/>
        </p:nvSpPr>
        <p:spPr>
          <a:xfrm>
            <a:off x="1161345" y="765815"/>
            <a:ext cx="2010154" cy="1021590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1"/>
          <p:cNvSpPr/>
          <p:nvPr/>
        </p:nvSpPr>
        <p:spPr>
          <a:xfrm>
            <a:off x="1048176" y="1860926"/>
            <a:ext cx="7314775" cy="193434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1"/>
          <p:cNvSpPr/>
          <p:nvPr/>
        </p:nvSpPr>
        <p:spPr>
          <a:xfrm>
            <a:off x="5689798" y="3946986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1"/>
          <p:cNvSpPr/>
          <p:nvPr/>
        </p:nvSpPr>
        <p:spPr>
          <a:xfrm>
            <a:off x="5739463" y="3911731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1"/>
          <p:cNvSpPr/>
          <p:nvPr/>
        </p:nvSpPr>
        <p:spPr>
          <a:xfrm>
            <a:off x="5789128" y="3878617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1"/>
          <p:cNvSpPr/>
          <p:nvPr/>
        </p:nvSpPr>
        <p:spPr>
          <a:xfrm>
            <a:off x="5689798" y="3290099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1"/>
          <p:cNvSpPr/>
          <p:nvPr/>
        </p:nvSpPr>
        <p:spPr>
          <a:xfrm>
            <a:off x="5739493" y="3250405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1"/>
          <p:cNvSpPr/>
          <p:nvPr/>
        </p:nvSpPr>
        <p:spPr>
          <a:xfrm>
            <a:off x="5789128" y="3206884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1"/>
          <p:cNvSpPr/>
          <p:nvPr/>
        </p:nvSpPr>
        <p:spPr>
          <a:xfrm>
            <a:off x="1176234" y="1972324"/>
            <a:ext cx="1995265" cy="4626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3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5150447" y="406850"/>
            <a:ext cx="720143" cy="3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p11"/>
          <p:cNvGrpSpPr/>
          <p:nvPr/>
        </p:nvGrpSpPr>
        <p:grpSpPr>
          <a:xfrm>
            <a:off x="3301094" y="2529499"/>
            <a:ext cx="2464798" cy="560921"/>
            <a:chOff x="2860375" y="2870624"/>
            <a:chExt cx="2760726" cy="628266"/>
          </a:xfrm>
        </p:grpSpPr>
        <p:grpSp>
          <p:nvGrpSpPr>
            <p:cNvPr id="502" name="Google Shape;502;p11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503" name="Google Shape;503;p11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lang="en-GB" sz="840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40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 lang="en-GB" sz="1050" noProof="0" dirty="0"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03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</a:p>
            </p:txBody>
          </p:sp>
        </p:grpSp>
        <p:sp>
          <p:nvSpPr>
            <p:cNvPr id="507" name="Google Shape;507;p11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r"/>
              <a:r>
                <a:rPr lang="en-GB" sz="803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</a:p>
          </p:txBody>
        </p:sp>
        <p:pic>
          <p:nvPicPr>
            <p:cNvPr id="508" name="Google Shape;508;p11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11"/>
          <p:cNvSpPr/>
          <p:nvPr/>
        </p:nvSpPr>
        <p:spPr>
          <a:xfrm>
            <a:off x="1231995" y="2124693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1"/>
          <p:cNvSpPr/>
          <p:nvPr/>
        </p:nvSpPr>
        <p:spPr>
          <a:xfrm>
            <a:off x="2498993" y="1487328"/>
            <a:ext cx="632038" cy="19995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confirmation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1"/>
          <p:cNvSpPr/>
          <p:nvPr/>
        </p:nvSpPr>
        <p:spPr>
          <a:xfrm>
            <a:off x="1841378" y="1483594"/>
            <a:ext cx="632036" cy="19995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contract</a:t>
            </a:r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1"/>
          <p:cNvSpPr/>
          <p:nvPr/>
        </p:nvSpPr>
        <p:spPr>
          <a:xfrm>
            <a:off x="5838421" y="3963765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6434215" y="3960233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/>
          <p:nvPr/>
        </p:nvSpPr>
        <p:spPr>
          <a:xfrm>
            <a:off x="6933319" y="3960415"/>
            <a:ext cx="462713" cy="188620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contract</a:t>
            </a:r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1"/>
          <p:cNvSpPr/>
          <p:nvPr/>
        </p:nvSpPr>
        <p:spPr>
          <a:xfrm>
            <a:off x="7112170" y="4359574"/>
            <a:ext cx="967047" cy="41384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803" b="1" noProof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Availability check</a:t>
            </a:r>
            <a:endParaRPr lang="en-GB" sz="1050" noProof="0" dirty="0"/>
          </a:p>
        </p:txBody>
      </p:sp>
      <p:pic>
        <p:nvPicPr>
          <p:cNvPr id="516" name="Google Shape;516;p11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871882" y="4462579"/>
            <a:ext cx="202559" cy="202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11"/>
          <p:cNvCxnSpPr>
            <a:cxnSpLocks/>
          </p:cNvCxnSpPr>
          <p:nvPr/>
        </p:nvCxnSpPr>
        <p:spPr>
          <a:xfrm rot="10800000">
            <a:off x="7574724" y="3493324"/>
            <a:ext cx="0" cy="86625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8" name="Google Shape;518;p11"/>
          <p:cNvSpPr/>
          <p:nvPr/>
        </p:nvSpPr>
        <p:spPr>
          <a:xfrm rot="-5400000">
            <a:off x="4552816" y="544177"/>
            <a:ext cx="1012333" cy="4585834"/>
          </a:xfrm>
          <a:prstGeom prst="bentArrow">
            <a:avLst>
              <a:gd name="adj1" fmla="val 3228"/>
              <a:gd name="adj2" fmla="val 7044"/>
              <a:gd name="adj3" fmla="val 11823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11"/>
          <p:cNvCxnSpPr>
            <a:stCxn id="519" idx="0"/>
          </p:cNvCxnSpPr>
          <p:nvPr/>
        </p:nvCxnSpPr>
        <p:spPr>
          <a:xfrm rot="10800000">
            <a:off x="2823256" y="1705675"/>
            <a:ext cx="0" cy="4191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1" name="Google Shape;521;p11"/>
          <p:cNvSpPr txBox="1"/>
          <p:nvPr/>
        </p:nvSpPr>
        <p:spPr>
          <a:xfrm>
            <a:off x="2806970" y="1913880"/>
            <a:ext cx="40722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523" name="Google Shape;523;p11"/>
          <p:cNvSpPr/>
          <p:nvPr/>
        </p:nvSpPr>
        <p:spPr>
          <a:xfrm>
            <a:off x="1841377" y="2120674"/>
            <a:ext cx="633635" cy="19995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contract</a:t>
            </a:r>
            <a:endParaRPr lang="en-GB" sz="44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0535" y="4155680"/>
            <a:ext cx="400790" cy="4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793" y="1122868"/>
            <a:ext cx="489422" cy="424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11"/>
          <p:cNvCxnSpPr/>
          <p:nvPr/>
        </p:nvCxnSpPr>
        <p:spPr>
          <a:xfrm rot="10800000">
            <a:off x="757219" y="1347939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33" name="Google Shape;533;p11"/>
          <p:cNvCxnSpPr/>
          <p:nvPr/>
        </p:nvCxnSpPr>
        <p:spPr>
          <a:xfrm flipH="1">
            <a:off x="8204291" y="4364255"/>
            <a:ext cx="346244" cy="10618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4E503A-442A-75B3-77E9-8ED975896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5" name="Google Shape;385;p8">
            <a:extLst>
              <a:ext uri="{FF2B5EF4-FFF2-40B4-BE49-F238E27FC236}">
                <a16:creationId xmlns:a16="http://schemas.microsoft.com/office/drawing/2014/main" id="{1601F385-7EC7-DC3F-74D1-A12CDA8BF734}"/>
              </a:ext>
            </a:extLst>
          </p:cNvPr>
          <p:cNvSpPr txBox="1"/>
          <p:nvPr/>
        </p:nvSpPr>
        <p:spPr>
          <a:xfrm>
            <a:off x="6722861" y="1913349"/>
            <a:ext cx="13182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Tuple space</a:t>
            </a:r>
            <a:endParaRPr lang="en-GB" sz="1800" noProof="0" dirty="0"/>
          </a:p>
        </p:txBody>
      </p:sp>
      <p:sp>
        <p:nvSpPr>
          <p:cNvPr id="6" name="Google Shape;157;p28">
            <a:extLst>
              <a:ext uri="{FF2B5EF4-FFF2-40B4-BE49-F238E27FC236}">
                <a16:creationId xmlns:a16="http://schemas.microsoft.com/office/drawing/2014/main" id="{B0B5364F-3597-AA8F-C64D-33D1875C722D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77075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lnSpc>
                <a:spcPct val="95000"/>
              </a:lnSpc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 : sending of contract approvals</a:t>
            </a:r>
            <a:endParaRPr lang="en-GB" sz="1200" noProof="0" dirty="0"/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E425D25E-ABB2-95F7-055D-682B903D4CD2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317;p7">
            <a:extLst>
              <a:ext uri="{FF2B5EF4-FFF2-40B4-BE49-F238E27FC236}">
                <a16:creationId xmlns:a16="http://schemas.microsoft.com/office/drawing/2014/main" id="{1DD57D91-9B60-4936-3CAF-B783B9362745}"/>
              </a:ext>
            </a:extLst>
          </p:cNvPr>
          <p:cNvSpPr txBox="1"/>
          <p:nvPr/>
        </p:nvSpPr>
        <p:spPr>
          <a:xfrm>
            <a:off x="3721269" y="2525875"/>
            <a:ext cx="176531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 laws</a:t>
            </a:r>
            <a:endParaRPr lang="en-GB" noProof="0" dirty="0"/>
          </a:p>
        </p:txBody>
      </p:sp>
      <p:sp>
        <p:nvSpPr>
          <p:cNvPr id="9" name="Google Shape;365;p8">
            <a:extLst>
              <a:ext uri="{FF2B5EF4-FFF2-40B4-BE49-F238E27FC236}">
                <a16:creationId xmlns:a16="http://schemas.microsoft.com/office/drawing/2014/main" id="{B8B06928-6E00-7156-2AD4-DA15E5DACFDA}"/>
              </a:ext>
            </a:extLst>
          </p:cNvPr>
          <p:cNvSpPr txBox="1"/>
          <p:nvPr/>
        </p:nvSpPr>
        <p:spPr>
          <a:xfrm>
            <a:off x="1336040" y="725175"/>
            <a:ext cx="1754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twin</a:t>
            </a:r>
            <a:endParaRPr lang="en-GB" noProof="0" dirty="0"/>
          </a:p>
        </p:txBody>
      </p:sp>
      <p:sp>
        <p:nvSpPr>
          <p:cNvPr id="10" name="Google Shape;582;p12">
            <a:extLst>
              <a:ext uri="{FF2B5EF4-FFF2-40B4-BE49-F238E27FC236}">
                <a16:creationId xmlns:a16="http://schemas.microsoft.com/office/drawing/2014/main" id="{EB9D9BD6-D253-63E6-26E8-93CC11563CDB}"/>
              </a:ext>
            </a:extLst>
          </p:cNvPr>
          <p:cNvSpPr txBox="1"/>
          <p:nvPr/>
        </p:nvSpPr>
        <p:spPr>
          <a:xfrm>
            <a:off x="6324600" y="4729980"/>
            <a:ext cx="1374031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twin</a:t>
            </a:r>
            <a:endParaRPr lang="en-GB" noProof="0" dirty="0"/>
          </a:p>
        </p:txBody>
      </p:sp>
      <p:sp>
        <p:nvSpPr>
          <p:cNvPr id="11" name="Google Shape;473;p10">
            <a:extLst>
              <a:ext uri="{FF2B5EF4-FFF2-40B4-BE49-F238E27FC236}">
                <a16:creationId xmlns:a16="http://schemas.microsoft.com/office/drawing/2014/main" id="{C32843CF-6F69-0024-57C4-30024D974FD5}"/>
              </a:ext>
            </a:extLst>
          </p:cNvPr>
          <p:cNvSpPr txBox="1"/>
          <p:nvPr/>
        </p:nvSpPr>
        <p:spPr>
          <a:xfrm>
            <a:off x="7832703" y="3289960"/>
            <a:ext cx="40125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522" name="Google Shape;522;p11"/>
          <p:cNvSpPr/>
          <p:nvPr/>
        </p:nvSpPr>
        <p:spPr>
          <a:xfrm>
            <a:off x="7264269" y="3236947"/>
            <a:ext cx="591949" cy="19995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confirmation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1"/>
          <p:cNvSpPr/>
          <p:nvPr/>
        </p:nvSpPr>
        <p:spPr>
          <a:xfrm>
            <a:off x="2695696" y="2124850"/>
            <a:ext cx="255119" cy="19995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84F63079-3FDB-1422-A09B-4678D94B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B0A88D9-F349-1F63-0001-524E380AF1B4}"/>
              </a:ext>
            </a:extLst>
          </p:cNvPr>
          <p:cNvSpPr/>
          <p:nvPr/>
        </p:nvSpPr>
        <p:spPr>
          <a:xfrm>
            <a:off x="2151693" y="1345571"/>
            <a:ext cx="641655" cy="225071"/>
          </a:xfrm>
          <a:prstGeom prst="arc">
            <a:avLst>
              <a:gd name="adj1" fmla="val 10669509"/>
              <a:gd name="adj2" fmla="val 169633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46400-6266-6BB4-2C1F-04268CD5B3FF}"/>
              </a:ext>
            </a:extLst>
          </p:cNvPr>
          <p:cNvSpPr txBox="1"/>
          <p:nvPr/>
        </p:nvSpPr>
        <p:spPr>
          <a:xfrm>
            <a:off x="2151694" y="1153027"/>
            <a:ext cx="9384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noProof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Status update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5EFD68-B9CB-87F8-8EAB-25EE593AA599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Google Shape;520;p11">
            <a:extLst>
              <a:ext uri="{FF2B5EF4-FFF2-40B4-BE49-F238E27FC236}">
                <a16:creationId xmlns:a16="http://schemas.microsoft.com/office/drawing/2014/main" id="{EBF1D7FE-6A97-4D68-1BB3-7DFD2281208B}"/>
              </a:ext>
            </a:extLst>
          </p:cNvPr>
          <p:cNvCxnSpPr>
            <a:cxnSpLocks/>
            <a:stCxn id="511" idx="2"/>
            <a:endCxn id="523" idx="0"/>
          </p:cNvCxnSpPr>
          <p:nvPr/>
        </p:nvCxnSpPr>
        <p:spPr>
          <a:xfrm>
            <a:off x="2157396" y="1683546"/>
            <a:ext cx="799" cy="43712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523;p11">
            <a:extLst>
              <a:ext uri="{FF2B5EF4-FFF2-40B4-BE49-F238E27FC236}">
                <a16:creationId xmlns:a16="http://schemas.microsoft.com/office/drawing/2014/main" id="{1A929583-B691-C714-951C-30F71F65ED5B}"/>
              </a:ext>
            </a:extLst>
          </p:cNvPr>
          <p:cNvSpPr/>
          <p:nvPr/>
        </p:nvSpPr>
        <p:spPr>
          <a:xfrm>
            <a:off x="1841377" y="2121419"/>
            <a:ext cx="633635" cy="19995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contract</a:t>
            </a:r>
            <a:endParaRPr lang="en-GB" sz="44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511;p11">
            <a:extLst>
              <a:ext uri="{FF2B5EF4-FFF2-40B4-BE49-F238E27FC236}">
                <a16:creationId xmlns:a16="http://schemas.microsoft.com/office/drawing/2014/main" id="{37756A30-73F1-2772-8407-66BBF9224D1F}"/>
              </a:ext>
            </a:extLst>
          </p:cNvPr>
          <p:cNvSpPr/>
          <p:nvPr/>
        </p:nvSpPr>
        <p:spPr>
          <a:xfrm>
            <a:off x="1842176" y="1485447"/>
            <a:ext cx="632036" cy="19995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Updated contract</a:t>
            </a:r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0" animBg="1"/>
      <p:bldP spid="15" grpId="0" animBg="1"/>
      <p:bldP spid="16" grpId="0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64;p8">
            <a:extLst>
              <a:ext uri="{FF2B5EF4-FFF2-40B4-BE49-F238E27FC236}">
                <a16:creationId xmlns:a16="http://schemas.microsoft.com/office/drawing/2014/main" id="{6DE3C70C-AD93-CC4E-5708-43B4326CDBE0}"/>
              </a:ext>
            </a:extLst>
          </p:cNvPr>
          <p:cNvSpPr/>
          <p:nvPr/>
        </p:nvSpPr>
        <p:spPr>
          <a:xfrm>
            <a:off x="1161345" y="765815"/>
            <a:ext cx="2010154" cy="1021590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982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2"/>
          <p:cNvSpPr/>
          <p:nvPr/>
        </p:nvSpPr>
        <p:spPr>
          <a:xfrm>
            <a:off x="1048176" y="1860926"/>
            <a:ext cx="7314775" cy="1934342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 lang="en-GB" sz="178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2"/>
          <p:cNvSpPr/>
          <p:nvPr/>
        </p:nvSpPr>
        <p:spPr>
          <a:xfrm>
            <a:off x="5689798" y="3946986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2"/>
          <p:cNvSpPr/>
          <p:nvPr/>
        </p:nvSpPr>
        <p:spPr>
          <a:xfrm>
            <a:off x="5739463" y="3911731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2"/>
          <p:cNvSpPr/>
          <p:nvPr/>
        </p:nvSpPr>
        <p:spPr>
          <a:xfrm>
            <a:off x="5789128" y="3876475"/>
            <a:ext cx="2415164" cy="1089665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803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2"/>
          <p:cNvSpPr/>
          <p:nvPr/>
        </p:nvSpPr>
        <p:spPr>
          <a:xfrm>
            <a:off x="5689798" y="3290099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2"/>
          <p:cNvSpPr/>
          <p:nvPr/>
        </p:nvSpPr>
        <p:spPr>
          <a:xfrm>
            <a:off x="5739493" y="3250405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2"/>
          <p:cNvSpPr/>
          <p:nvPr/>
        </p:nvSpPr>
        <p:spPr>
          <a:xfrm>
            <a:off x="5789128" y="3204626"/>
            <a:ext cx="2415164" cy="41109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93" noProof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2"/>
          <p:cNvSpPr/>
          <p:nvPr/>
        </p:nvSpPr>
        <p:spPr>
          <a:xfrm>
            <a:off x="1176234" y="1972324"/>
            <a:ext cx="1995265" cy="4626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536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12"/>
          <p:cNvCxnSpPr/>
          <p:nvPr/>
        </p:nvCxnSpPr>
        <p:spPr>
          <a:xfrm>
            <a:off x="7164842" y="3588002"/>
            <a:ext cx="0" cy="3724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51" name="Google Shape;551;p12"/>
          <p:cNvGrpSpPr/>
          <p:nvPr/>
        </p:nvGrpSpPr>
        <p:grpSpPr>
          <a:xfrm>
            <a:off x="3301094" y="2529499"/>
            <a:ext cx="2464798" cy="560921"/>
            <a:chOff x="2860375" y="2870624"/>
            <a:chExt cx="2760726" cy="628266"/>
          </a:xfrm>
        </p:grpSpPr>
        <p:grpSp>
          <p:nvGrpSpPr>
            <p:cNvPr id="552" name="Google Shape;552;p12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553" name="Google Shape;553;p12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endParaRPr lang="en-GB" sz="840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2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40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 lang="en-GB" sz="1050" noProof="0" dirty="0"/>
              </a:p>
            </p:txBody>
          </p:sp>
          <p:sp>
            <p:nvSpPr>
              <p:cNvPr id="555" name="Google Shape;555;p12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/>
                <a:r>
                  <a:rPr lang="en-GB" sz="803" noProof="0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</a:p>
            </p:txBody>
          </p:sp>
        </p:grpSp>
        <p:sp>
          <p:nvSpPr>
            <p:cNvPr id="557" name="Google Shape;557;p12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r"/>
              <a:r>
                <a:rPr lang="en-GB" sz="803" noProof="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</a:p>
          </p:txBody>
        </p:sp>
        <p:pic>
          <p:nvPicPr>
            <p:cNvPr id="558" name="Google Shape;558;p12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12"/>
          <p:cNvSpPr/>
          <p:nvPr/>
        </p:nvSpPr>
        <p:spPr>
          <a:xfrm>
            <a:off x="1231995" y="2124693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2"/>
          <p:cNvSpPr/>
          <p:nvPr/>
        </p:nvSpPr>
        <p:spPr>
          <a:xfrm>
            <a:off x="6434215" y="3960233"/>
            <a:ext cx="462713" cy="189253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2"/>
          <p:cNvSpPr/>
          <p:nvPr/>
        </p:nvSpPr>
        <p:spPr>
          <a:xfrm>
            <a:off x="1728206" y="988627"/>
            <a:ext cx="1088109" cy="413846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803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Integration of the last approval</a:t>
            </a:r>
            <a:endParaRPr lang="en-GB" sz="1050" noProof="0" dirty="0"/>
          </a:p>
        </p:txBody>
      </p:sp>
      <p:sp>
        <p:nvSpPr>
          <p:cNvPr id="562" name="Google Shape;562;p12"/>
          <p:cNvSpPr/>
          <p:nvPr/>
        </p:nvSpPr>
        <p:spPr>
          <a:xfrm>
            <a:off x="5838421" y="3963765"/>
            <a:ext cx="554765" cy="19191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</a:t>
            </a:r>
            <a:endParaRPr lang="en-GB" sz="625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12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33538" y="1199715"/>
            <a:ext cx="202559" cy="2025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12"/>
          <p:cNvCxnSpPr/>
          <p:nvPr/>
        </p:nvCxnSpPr>
        <p:spPr>
          <a:xfrm>
            <a:off x="2285200" y="1408708"/>
            <a:ext cx="2587" cy="665247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5" name="Google Shape;565;p12"/>
          <p:cNvSpPr/>
          <p:nvPr/>
        </p:nvSpPr>
        <p:spPr>
          <a:xfrm>
            <a:off x="7035004" y="3388051"/>
            <a:ext cx="231524" cy="19995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2"/>
          <p:cNvSpPr/>
          <p:nvPr/>
        </p:nvSpPr>
        <p:spPr>
          <a:xfrm rot="10800000" flipH="1">
            <a:off x="2307682" y="2303707"/>
            <a:ext cx="4727321" cy="1284296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 w="127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lang="en-GB" sz="160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12"/>
          <p:cNvSpPr/>
          <p:nvPr/>
        </p:nvSpPr>
        <p:spPr>
          <a:xfrm>
            <a:off x="6933319" y="3960415"/>
            <a:ext cx="462713" cy="188620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Validated contract</a:t>
            </a:r>
            <a:endParaRPr lang="en-GB" sz="44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2"/>
          <p:cNvSpPr/>
          <p:nvPr/>
        </p:nvSpPr>
        <p:spPr>
          <a:xfrm>
            <a:off x="2016420" y="2118899"/>
            <a:ext cx="633635" cy="19995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GB" sz="625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Validated contract</a:t>
            </a:r>
            <a:endParaRPr lang="en-GB" sz="447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50535" y="4155680"/>
            <a:ext cx="400790" cy="41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7793" y="1122868"/>
            <a:ext cx="489422" cy="424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12"/>
          <p:cNvCxnSpPr/>
          <p:nvPr/>
        </p:nvCxnSpPr>
        <p:spPr>
          <a:xfrm rot="10800000">
            <a:off x="757219" y="1347939"/>
            <a:ext cx="424655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80" name="Google Shape;580;p12"/>
          <p:cNvCxnSpPr>
            <a:stCxn id="577" idx="1"/>
          </p:cNvCxnSpPr>
          <p:nvPr/>
        </p:nvCxnSpPr>
        <p:spPr>
          <a:xfrm flipH="1">
            <a:off x="8204260" y="4364255"/>
            <a:ext cx="346275" cy="10575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82" name="Google Shape;582;p12"/>
          <p:cNvSpPr txBox="1"/>
          <p:nvPr/>
        </p:nvSpPr>
        <p:spPr>
          <a:xfrm>
            <a:off x="6324600" y="4729980"/>
            <a:ext cx="1374031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Producer twin</a:t>
            </a:r>
            <a:endParaRPr lang="en-GB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F1956-3651-9DAC-8F80-36F03148F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Google Shape;385;p8">
            <a:extLst>
              <a:ext uri="{FF2B5EF4-FFF2-40B4-BE49-F238E27FC236}">
                <a16:creationId xmlns:a16="http://schemas.microsoft.com/office/drawing/2014/main" id="{BDC05FDD-66D1-9943-DB7B-149672EC2A38}"/>
              </a:ext>
            </a:extLst>
          </p:cNvPr>
          <p:cNvSpPr txBox="1"/>
          <p:nvPr/>
        </p:nvSpPr>
        <p:spPr>
          <a:xfrm>
            <a:off x="6722861" y="1913349"/>
            <a:ext cx="1318256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Tuple space</a:t>
            </a:r>
            <a:endParaRPr lang="en-GB" sz="1800" noProof="0" dirty="0"/>
          </a:p>
        </p:txBody>
      </p:sp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9BEC9C9E-B31D-90B5-4111-0B77902A794F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77075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lnSpc>
                <a:spcPct val="95000"/>
              </a:lnSpc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5 : contract refresh and validation</a:t>
            </a:r>
            <a:endParaRPr lang="en-GB" sz="1200" noProof="0" dirty="0"/>
          </a:p>
        </p:txBody>
      </p:sp>
      <p:sp>
        <p:nvSpPr>
          <p:cNvPr id="6" name="Google Shape;124;p3">
            <a:extLst>
              <a:ext uri="{FF2B5EF4-FFF2-40B4-BE49-F238E27FC236}">
                <a16:creationId xmlns:a16="http://schemas.microsoft.com/office/drawing/2014/main" id="{8E76DBB6-7B50-0A21-7AD5-97C261404F88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317;p7">
            <a:extLst>
              <a:ext uri="{FF2B5EF4-FFF2-40B4-BE49-F238E27FC236}">
                <a16:creationId xmlns:a16="http://schemas.microsoft.com/office/drawing/2014/main" id="{D51AC5C6-DF9F-D207-118D-4F831C2FF944}"/>
              </a:ext>
            </a:extLst>
          </p:cNvPr>
          <p:cNvSpPr txBox="1"/>
          <p:nvPr/>
        </p:nvSpPr>
        <p:spPr>
          <a:xfrm>
            <a:off x="3721269" y="2525875"/>
            <a:ext cx="176531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 laws</a:t>
            </a:r>
            <a:endParaRPr lang="en-GB" noProof="0" dirty="0"/>
          </a:p>
        </p:txBody>
      </p:sp>
      <p:sp>
        <p:nvSpPr>
          <p:cNvPr id="9" name="Google Shape;365;p8">
            <a:extLst>
              <a:ext uri="{FF2B5EF4-FFF2-40B4-BE49-F238E27FC236}">
                <a16:creationId xmlns:a16="http://schemas.microsoft.com/office/drawing/2014/main" id="{D6BE6202-5456-5B22-B05B-FE9331250415}"/>
              </a:ext>
            </a:extLst>
          </p:cNvPr>
          <p:cNvSpPr txBox="1"/>
          <p:nvPr/>
        </p:nvSpPr>
        <p:spPr>
          <a:xfrm>
            <a:off x="1336040" y="725175"/>
            <a:ext cx="175409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twin</a:t>
            </a:r>
            <a:endParaRPr lang="en-GB" noProof="0" dirty="0"/>
          </a:p>
        </p:txBody>
      </p:sp>
      <p:sp>
        <p:nvSpPr>
          <p:cNvPr id="10" name="Google Shape;473;p10">
            <a:extLst>
              <a:ext uri="{FF2B5EF4-FFF2-40B4-BE49-F238E27FC236}">
                <a16:creationId xmlns:a16="http://schemas.microsoft.com/office/drawing/2014/main" id="{A4970D5C-5C9F-CF30-D4EA-239BE8916F5E}"/>
              </a:ext>
            </a:extLst>
          </p:cNvPr>
          <p:cNvSpPr txBox="1"/>
          <p:nvPr/>
        </p:nvSpPr>
        <p:spPr>
          <a:xfrm>
            <a:off x="7832703" y="3289960"/>
            <a:ext cx="40125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11" name="Google Shape;521;p11">
            <a:extLst>
              <a:ext uri="{FF2B5EF4-FFF2-40B4-BE49-F238E27FC236}">
                <a16:creationId xmlns:a16="http://schemas.microsoft.com/office/drawing/2014/main" id="{0646B84C-C9DD-9A3E-6B55-3DEC65617343}"/>
              </a:ext>
            </a:extLst>
          </p:cNvPr>
          <p:cNvSpPr txBox="1"/>
          <p:nvPr/>
        </p:nvSpPr>
        <p:spPr>
          <a:xfrm>
            <a:off x="2806970" y="1913880"/>
            <a:ext cx="40722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GB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 lang="en-GB" noProof="0" dirty="0"/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4417B761-6BA4-889B-E9A0-954F7459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025754-BEDE-8911-1F92-EA424627CBA4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EBB0F-744A-F53B-F0C9-365D29A4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89" y="939998"/>
            <a:ext cx="7886700" cy="3263504"/>
          </a:xfrm>
        </p:spPr>
        <p:txBody>
          <a:bodyPr>
            <a:normAutofit/>
          </a:bodyPr>
          <a:lstStyle/>
          <a:p>
            <a:pPr>
              <a:buSzPct val="80000"/>
            </a:pPr>
            <a:r>
              <a:rPr lang="en-GB" sz="2400" b="1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 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  <a:endParaRPr lang="en-GB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r>
              <a:rPr lang="en-GB" sz="1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</a:t>
            </a:r>
          </a:p>
          <a:p>
            <a:r>
              <a:rPr lang="en-GB" sz="1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GB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Google Shape;124;p3">
            <a:extLst>
              <a:ext uri="{FF2B5EF4-FFF2-40B4-BE49-F238E27FC236}">
                <a16:creationId xmlns:a16="http://schemas.microsoft.com/office/drawing/2014/main" id="{551E66BC-6B6D-BDDA-8802-A1C4B2C22A7B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2C6E39A6-DACF-E755-70C2-3709F5F3478E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EFE453-B846-B1A2-385C-281E98CF3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800957-4452-BCAC-FB7B-E1EFB4D2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19731-758D-8147-2362-AF2D5F98D5A8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817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">
            <a:extLst>
              <a:ext uri="{FF2B5EF4-FFF2-40B4-BE49-F238E27FC236}">
                <a16:creationId xmlns:a16="http://schemas.microsoft.com/office/drawing/2014/main" id="{A11B5357-4E3C-86C9-0971-D058251F3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08" y="771500"/>
            <a:ext cx="8042178" cy="3578624"/>
          </a:xfrm>
          <a:prstGeom prst="rect">
            <a:avLst/>
          </a:prstGeom>
        </p:spPr>
      </p:pic>
      <p:sp>
        <p:nvSpPr>
          <p:cNvPr id="7" name="Google Shape;611;p15">
            <a:extLst>
              <a:ext uri="{FF2B5EF4-FFF2-40B4-BE49-F238E27FC236}">
                <a16:creationId xmlns:a16="http://schemas.microsoft.com/office/drawing/2014/main" id="{AB126FE8-608D-4284-2C5A-10376D75DC8C}"/>
              </a:ext>
            </a:extLst>
          </p:cNvPr>
          <p:cNvSpPr txBox="1"/>
          <p:nvPr/>
        </p:nvSpPr>
        <p:spPr>
          <a:xfrm>
            <a:off x="1076400" y="244800"/>
            <a:ext cx="3527392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95000"/>
              </a:lnSpc>
              <a:buClr>
                <a:srgbClr val="009594"/>
              </a:buClr>
              <a:buSzPts val="3000"/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14016-6A93-438C-8AF1-F1042CDF5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72BF12D2-3D76-EA82-B733-CF6709FCCF97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18AC8BCE-4C38-FAE6-D00A-CEE52052C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9B29B-AE68-EF03-D6FB-637A36F20656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14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4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56249" y="134008"/>
            <a:ext cx="630689" cy="47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-generation de contrat">
            <a:hlinkClick r:id="" action="ppaction://media"/>
            <a:extLst>
              <a:ext uri="{FF2B5EF4-FFF2-40B4-BE49-F238E27FC236}">
                <a16:creationId xmlns:a16="http://schemas.microsoft.com/office/drawing/2014/main" id="{4A4ECDBC-3206-825E-006B-F3C3CA4BCA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302" y="776549"/>
            <a:ext cx="8049235" cy="3576443"/>
          </a:xfrm>
          <a:prstGeom prst="rect">
            <a:avLst/>
          </a:prstGeom>
        </p:spPr>
      </p:pic>
      <p:sp>
        <p:nvSpPr>
          <p:cNvPr id="5" name="Google Shape;611;p15">
            <a:extLst>
              <a:ext uri="{FF2B5EF4-FFF2-40B4-BE49-F238E27FC236}">
                <a16:creationId xmlns:a16="http://schemas.microsoft.com/office/drawing/2014/main" id="{9BCE8833-66EB-CE27-1970-D177C99B7B0D}"/>
              </a:ext>
            </a:extLst>
          </p:cNvPr>
          <p:cNvSpPr txBox="1"/>
          <p:nvPr/>
        </p:nvSpPr>
        <p:spPr>
          <a:xfrm>
            <a:off x="1076400" y="244800"/>
            <a:ext cx="3527392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95000"/>
              </a:lnSpc>
              <a:buClr>
                <a:srgbClr val="009594"/>
              </a:buClr>
              <a:buSzPts val="3000"/>
            </a:pPr>
            <a:r>
              <a:rPr lang="en-GB" sz="24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1F6E6-7DA6-C20A-EB03-6875FCAF7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5CA77722-0C9E-1831-5DA9-F6E657EDF173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FEE6429F-AA14-9AA3-F842-AFB8F4E3B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90F36-81C3-CDDD-8C55-56E6D863EAB9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4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0F4FD6-7C74-4529-8319-E625374D552A}"/>
              </a:ext>
            </a:extLst>
          </p:cNvPr>
          <p:cNvSpPr/>
          <p:nvPr/>
        </p:nvSpPr>
        <p:spPr>
          <a:xfrm>
            <a:off x="4558902" y="5266980"/>
            <a:ext cx="25567" cy="2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4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C270E-1D4F-EBF0-E32C-C7F4E16E2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1" name="Google Shape;157;p28">
            <a:extLst>
              <a:ext uri="{FF2B5EF4-FFF2-40B4-BE49-F238E27FC236}">
                <a16:creationId xmlns:a16="http://schemas.microsoft.com/office/drawing/2014/main" id="{AA1B5313-9941-02C7-62EE-766C5772ABE0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706650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GB" sz="2400" b="1" noProof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Using auto-composition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manage peak shaving</a:t>
            </a:r>
            <a:endParaRPr lang="en-GB" sz="2400" b="1" noProof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124;p3">
            <a:extLst>
              <a:ext uri="{FF2B5EF4-FFF2-40B4-BE49-F238E27FC236}">
                <a16:creationId xmlns:a16="http://schemas.microsoft.com/office/drawing/2014/main" id="{E8EEB591-3807-0C85-C72A-1C9BDF2F335A}"/>
              </a:ext>
            </a:extLst>
          </p:cNvPr>
          <p:cNvSpPr/>
          <p:nvPr/>
        </p:nvSpPr>
        <p:spPr>
          <a:xfrm>
            <a:off x="1079990" y="54687"/>
            <a:ext cx="725324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C6A5BC-73C4-8705-4334-F140C8DAA7C3}"/>
              </a:ext>
            </a:extLst>
          </p:cNvPr>
          <p:cNvSpPr/>
          <p:nvPr/>
        </p:nvSpPr>
        <p:spPr>
          <a:xfrm>
            <a:off x="2681647" y="1854877"/>
            <a:ext cx="6358128" cy="191108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38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Ellipse 6">
            <a:extLst>
              <a:ext uri="{FF2B5EF4-FFF2-40B4-BE49-F238E27FC236}">
                <a16:creationId xmlns:a16="http://schemas.microsoft.com/office/drawing/2014/main" id="{5E3E66FE-C5A3-A2EE-A177-92FFFFE48545}"/>
              </a:ext>
            </a:extLst>
          </p:cNvPr>
          <p:cNvSpPr/>
          <p:nvPr/>
        </p:nvSpPr>
        <p:spPr>
          <a:xfrm>
            <a:off x="2967674" y="2079801"/>
            <a:ext cx="5406512" cy="1449964"/>
          </a:xfrm>
          <a:prstGeom prst="ellipse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ZoneTexte 21">
            <a:extLst>
              <a:ext uri="{FF2B5EF4-FFF2-40B4-BE49-F238E27FC236}">
                <a16:creationId xmlns:a16="http://schemas.microsoft.com/office/drawing/2014/main" id="{5FE4B8B2-4F8A-DF48-76E5-534AE2330F74}"/>
              </a:ext>
            </a:extLst>
          </p:cNvPr>
          <p:cNvSpPr txBox="1"/>
          <p:nvPr/>
        </p:nvSpPr>
        <p:spPr>
          <a:xfrm>
            <a:off x="4852594" y="2627257"/>
            <a:ext cx="1991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2000" b="1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Tuple space</a:t>
            </a:r>
          </a:p>
        </p:txBody>
      </p:sp>
      <p:sp>
        <p:nvSpPr>
          <p:cNvPr id="16" name="Rectangle : coins arrondis 24">
            <a:extLst>
              <a:ext uri="{FF2B5EF4-FFF2-40B4-BE49-F238E27FC236}">
                <a16:creationId xmlns:a16="http://schemas.microsoft.com/office/drawing/2014/main" id="{22F5060A-FC41-F2F4-85B4-BC431C22B23B}"/>
              </a:ext>
            </a:extLst>
          </p:cNvPr>
          <p:cNvSpPr/>
          <p:nvPr/>
        </p:nvSpPr>
        <p:spPr>
          <a:xfrm>
            <a:off x="4953753" y="2159343"/>
            <a:ext cx="1460183" cy="359209"/>
          </a:xfrm>
          <a:prstGeom prst="roundRect">
            <a:avLst>
              <a:gd name="adj" fmla="val 30456"/>
            </a:avLst>
          </a:prstGeom>
          <a:solidFill>
            <a:srgbClr val="FFCF37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FF1ED4-7146-7459-4FE9-E6D9A764A268}"/>
              </a:ext>
            </a:extLst>
          </p:cNvPr>
          <p:cNvSpPr/>
          <p:nvPr/>
        </p:nvSpPr>
        <p:spPr>
          <a:xfrm>
            <a:off x="4577592" y="3868125"/>
            <a:ext cx="2010925" cy="899288"/>
          </a:xfrm>
          <a:prstGeom prst="rect">
            <a:avLst/>
          </a:prstGeom>
          <a:solidFill>
            <a:srgbClr val="85D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Prosumer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twin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48F4F-CB5A-8F14-95A2-7D01681A7DA2}"/>
              </a:ext>
            </a:extLst>
          </p:cNvPr>
          <p:cNvSpPr/>
          <p:nvPr/>
        </p:nvSpPr>
        <p:spPr>
          <a:xfrm>
            <a:off x="3556290" y="940485"/>
            <a:ext cx="1132405" cy="81632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Learning twin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3BC829-63C6-BD39-81B5-E6CD5677CE01}"/>
              </a:ext>
            </a:extLst>
          </p:cNvPr>
          <p:cNvSpPr/>
          <p:nvPr/>
        </p:nvSpPr>
        <p:spPr>
          <a:xfrm>
            <a:off x="6554363" y="940485"/>
            <a:ext cx="1098885" cy="816324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Regulator twin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A1175E-8E43-1D86-1638-ADF0C6832FFD}"/>
              </a:ext>
            </a:extLst>
          </p:cNvPr>
          <p:cNvSpPr/>
          <p:nvPr/>
        </p:nvSpPr>
        <p:spPr>
          <a:xfrm>
            <a:off x="3566535" y="1940195"/>
            <a:ext cx="1125287" cy="24967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61F21E-5F3E-10F6-8745-3867A1F5FD92}"/>
              </a:ext>
            </a:extLst>
          </p:cNvPr>
          <p:cNvSpPr/>
          <p:nvPr/>
        </p:nvSpPr>
        <p:spPr>
          <a:xfrm>
            <a:off x="6580428" y="1944752"/>
            <a:ext cx="1087856" cy="27251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LSA</a:t>
            </a:r>
          </a:p>
        </p:txBody>
      </p:sp>
      <p:sp>
        <p:nvSpPr>
          <p:cNvPr id="26" name="Flèche : virage 47">
            <a:extLst>
              <a:ext uri="{FF2B5EF4-FFF2-40B4-BE49-F238E27FC236}">
                <a16:creationId xmlns:a16="http://schemas.microsoft.com/office/drawing/2014/main" id="{9434D661-24AA-4103-86DC-B89ECE30E91D}"/>
              </a:ext>
            </a:extLst>
          </p:cNvPr>
          <p:cNvSpPr/>
          <p:nvPr/>
        </p:nvSpPr>
        <p:spPr>
          <a:xfrm rot="5400000" flipH="1" flipV="1">
            <a:off x="3795748" y="2295727"/>
            <a:ext cx="533915" cy="1934156"/>
          </a:xfrm>
          <a:prstGeom prst="bentArrow">
            <a:avLst>
              <a:gd name="adj1" fmla="val 1972"/>
              <a:gd name="adj2" fmla="val 6806"/>
              <a:gd name="adj3" fmla="val 14160"/>
              <a:gd name="adj4" fmla="val 3361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Flèche : virage 57">
            <a:extLst>
              <a:ext uri="{FF2B5EF4-FFF2-40B4-BE49-F238E27FC236}">
                <a16:creationId xmlns:a16="http://schemas.microsoft.com/office/drawing/2014/main" id="{35B389B4-E7C8-0B4E-C150-77893429FE43}"/>
              </a:ext>
            </a:extLst>
          </p:cNvPr>
          <p:cNvSpPr/>
          <p:nvPr/>
        </p:nvSpPr>
        <p:spPr>
          <a:xfrm>
            <a:off x="3124371" y="2034747"/>
            <a:ext cx="424875" cy="612306"/>
          </a:xfrm>
          <a:prstGeom prst="bentArrow">
            <a:avLst>
              <a:gd name="adj1" fmla="val 2080"/>
              <a:gd name="adj2" fmla="val 6087"/>
              <a:gd name="adj3" fmla="val 11889"/>
              <a:gd name="adj4" fmla="val 3361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Flèche : virage 63">
            <a:extLst>
              <a:ext uri="{FF2B5EF4-FFF2-40B4-BE49-F238E27FC236}">
                <a16:creationId xmlns:a16="http://schemas.microsoft.com/office/drawing/2014/main" id="{E2D669EF-25F4-30C9-D5F9-78F41B46EACD}"/>
              </a:ext>
            </a:extLst>
          </p:cNvPr>
          <p:cNvSpPr/>
          <p:nvPr/>
        </p:nvSpPr>
        <p:spPr>
          <a:xfrm rot="5400000">
            <a:off x="7711995" y="2041594"/>
            <a:ext cx="538615" cy="585493"/>
          </a:xfrm>
          <a:prstGeom prst="bentArrow">
            <a:avLst>
              <a:gd name="adj1" fmla="val 1106"/>
              <a:gd name="adj2" fmla="val 7037"/>
              <a:gd name="adj3" fmla="val 10647"/>
              <a:gd name="adj4" fmla="val 3361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6" name="Connecteur droit avec flèche 65">
            <a:extLst>
              <a:ext uri="{FF2B5EF4-FFF2-40B4-BE49-F238E27FC236}">
                <a16:creationId xmlns:a16="http://schemas.microsoft.com/office/drawing/2014/main" id="{708520E1-035A-3697-54F7-7491CF8696E9}"/>
              </a:ext>
            </a:extLst>
          </p:cNvPr>
          <p:cNvCxnSpPr>
            <a:cxnSpLocks/>
            <a:stCxn id="17" idx="0"/>
            <a:endCxn id="45" idx="2"/>
          </p:cNvCxnSpPr>
          <p:nvPr/>
        </p:nvCxnSpPr>
        <p:spPr>
          <a:xfrm flipH="1" flipV="1">
            <a:off x="5579226" y="3667380"/>
            <a:ext cx="3829" cy="20074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38" name="Connecteur droit avec flèche 68">
            <a:extLst>
              <a:ext uri="{FF2B5EF4-FFF2-40B4-BE49-F238E27FC236}">
                <a16:creationId xmlns:a16="http://schemas.microsoft.com/office/drawing/2014/main" id="{FBBC1EA8-613B-F5B6-A476-1728190AB4FF}"/>
              </a:ext>
            </a:extLst>
          </p:cNvPr>
          <p:cNvCxnSpPr>
            <a:cxnSpLocks/>
            <a:stCxn id="21" idx="0"/>
            <a:endCxn id="19" idx="2"/>
          </p:cNvCxnSpPr>
          <p:nvPr/>
        </p:nvCxnSpPr>
        <p:spPr>
          <a:xfrm flipH="1" flipV="1">
            <a:off x="4122493" y="1756809"/>
            <a:ext cx="6686" cy="18338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cxnSp>
        <p:nvCxnSpPr>
          <p:cNvPr id="41" name="Connecteur droit avec flèche 71">
            <a:extLst>
              <a:ext uri="{FF2B5EF4-FFF2-40B4-BE49-F238E27FC236}">
                <a16:creationId xmlns:a16="http://schemas.microsoft.com/office/drawing/2014/main" id="{B246FAA3-5892-5F63-59CA-2D3531041929}"/>
              </a:ext>
            </a:extLst>
          </p:cNvPr>
          <p:cNvCxnSpPr>
            <a:cxnSpLocks/>
          </p:cNvCxnSpPr>
          <p:nvPr/>
        </p:nvCxnSpPr>
        <p:spPr>
          <a:xfrm flipV="1">
            <a:off x="7123587" y="1747489"/>
            <a:ext cx="0" cy="19726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sp>
        <p:nvSpPr>
          <p:cNvPr id="42" name="Flèche : virage 93">
            <a:extLst>
              <a:ext uri="{FF2B5EF4-FFF2-40B4-BE49-F238E27FC236}">
                <a16:creationId xmlns:a16="http://schemas.microsoft.com/office/drawing/2014/main" id="{E400012F-635E-CC32-1C10-0874ED110AFE}"/>
              </a:ext>
            </a:extLst>
          </p:cNvPr>
          <p:cNvSpPr/>
          <p:nvPr/>
        </p:nvSpPr>
        <p:spPr>
          <a:xfrm rot="10800000" flipH="1" flipV="1">
            <a:off x="5779676" y="2017507"/>
            <a:ext cx="764562" cy="139361"/>
          </a:xfrm>
          <a:prstGeom prst="bentArrow">
            <a:avLst>
              <a:gd name="adj1" fmla="val 4888"/>
              <a:gd name="adj2" fmla="val 25494"/>
              <a:gd name="adj3" fmla="val 46289"/>
              <a:gd name="adj4" fmla="val 3361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502456-DECF-8781-7656-720167CC55C6}"/>
              </a:ext>
            </a:extLst>
          </p:cNvPr>
          <p:cNvSpPr/>
          <p:nvPr/>
        </p:nvSpPr>
        <p:spPr>
          <a:xfrm>
            <a:off x="5029783" y="3394114"/>
            <a:ext cx="1098885" cy="273266"/>
          </a:xfrm>
          <a:prstGeom prst="rect">
            <a:avLst/>
          </a:prstGeom>
          <a:solidFill>
            <a:srgbClr val="85DFFF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LSA</a:t>
            </a:r>
          </a:p>
        </p:txBody>
      </p:sp>
      <p:sp>
        <p:nvSpPr>
          <p:cNvPr id="46" name="Flèche : virage 94">
            <a:extLst>
              <a:ext uri="{FF2B5EF4-FFF2-40B4-BE49-F238E27FC236}">
                <a16:creationId xmlns:a16="http://schemas.microsoft.com/office/drawing/2014/main" id="{DF16AB38-12DE-7630-5FCA-5448C2DAD86B}"/>
              </a:ext>
            </a:extLst>
          </p:cNvPr>
          <p:cNvSpPr/>
          <p:nvPr/>
        </p:nvSpPr>
        <p:spPr>
          <a:xfrm rot="5400000">
            <a:off x="5021537" y="1726502"/>
            <a:ext cx="105511" cy="736789"/>
          </a:xfrm>
          <a:prstGeom prst="bentArrow">
            <a:avLst>
              <a:gd name="adj1" fmla="val 9738"/>
              <a:gd name="adj2" fmla="val 26770"/>
              <a:gd name="adj3" fmla="val 48642"/>
              <a:gd name="adj4" fmla="val 3361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Flèche : virage 61">
            <a:extLst>
              <a:ext uri="{FF2B5EF4-FFF2-40B4-BE49-F238E27FC236}">
                <a16:creationId xmlns:a16="http://schemas.microsoft.com/office/drawing/2014/main" id="{37AE9181-FC9D-FF92-7667-DD40512FF8E1}"/>
              </a:ext>
            </a:extLst>
          </p:cNvPr>
          <p:cNvSpPr/>
          <p:nvPr/>
        </p:nvSpPr>
        <p:spPr>
          <a:xfrm rot="10800000">
            <a:off x="6142269" y="2933690"/>
            <a:ext cx="2086548" cy="641129"/>
          </a:xfrm>
          <a:prstGeom prst="bentArrow">
            <a:avLst>
              <a:gd name="adj1" fmla="val 1249"/>
              <a:gd name="adj2" fmla="val 7570"/>
              <a:gd name="adj3" fmla="val 7352"/>
              <a:gd name="adj4" fmla="val 33610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Rectangle : coins arrondis 62">
            <a:extLst>
              <a:ext uri="{FF2B5EF4-FFF2-40B4-BE49-F238E27FC236}">
                <a16:creationId xmlns:a16="http://schemas.microsoft.com/office/drawing/2014/main" id="{0B0F5702-D1A1-2F06-7373-51D501F6BC8A}"/>
              </a:ext>
            </a:extLst>
          </p:cNvPr>
          <p:cNvSpPr/>
          <p:nvPr/>
        </p:nvSpPr>
        <p:spPr>
          <a:xfrm>
            <a:off x="7546306" y="2626545"/>
            <a:ext cx="1399186" cy="369332"/>
          </a:xfrm>
          <a:prstGeom prst="roundRect">
            <a:avLst>
              <a:gd name="adj" fmla="val 31109"/>
            </a:avLst>
          </a:prstGeom>
          <a:solidFill>
            <a:srgbClr val="FF9393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Replanning</a:t>
            </a:r>
          </a:p>
        </p:txBody>
      </p:sp>
      <p:sp>
        <p:nvSpPr>
          <p:cNvPr id="50" name="Rectangle : coins arrondis 32">
            <a:extLst>
              <a:ext uri="{FF2B5EF4-FFF2-40B4-BE49-F238E27FC236}">
                <a16:creationId xmlns:a16="http://schemas.microsoft.com/office/drawing/2014/main" id="{48F21B66-6993-9438-AAB5-902804159544}"/>
              </a:ext>
            </a:extLst>
          </p:cNvPr>
          <p:cNvSpPr/>
          <p:nvPr/>
        </p:nvSpPr>
        <p:spPr>
          <a:xfrm>
            <a:off x="2728276" y="2596623"/>
            <a:ext cx="1306330" cy="385490"/>
          </a:xfrm>
          <a:prstGeom prst="roundRect">
            <a:avLst>
              <a:gd name="adj" fmla="val 25558"/>
            </a:avLst>
          </a:prstGeom>
          <a:solidFill>
            <a:sysClr val="window" lastClr="FFFFFF"/>
          </a:solidFill>
          <a:ln w="12700" cap="flat" cmpd="sng" algn="ctr">
            <a:solidFill>
              <a:srgbClr val="A5A5A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Prosumer stop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866D86-2D75-C897-BDBB-DBDDD3647454}"/>
              </a:ext>
            </a:extLst>
          </p:cNvPr>
          <p:cNvSpPr txBox="1"/>
          <p:nvPr/>
        </p:nvSpPr>
        <p:spPr>
          <a:xfrm>
            <a:off x="4827011" y="1800961"/>
            <a:ext cx="358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120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C18EF1-B715-3326-8ED2-58A516B229FD}"/>
              </a:ext>
            </a:extLst>
          </p:cNvPr>
          <p:cNvSpPr txBox="1"/>
          <p:nvPr/>
        </p:nvSpPr>
        <p:spPr>
          <a:xfrm>
            <a:off x="7917557" y="1860301"/>
            <a:ext cx="53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120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9C54E5-B65E-073D-87DA-3417E59866D5}"/>
              </a:ext>
            </a:extLst>
          </p:cNvPr>
          <p:cNvSpPr txBox="1"/>
          <p:nvPr/>
        </p:nvSpPr>
        <p:spPr>
          <a:xfrm>
            <a:off x="4617880" y="4120817"/>
            <a:ext cx="53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120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631458A-26DF-F138-28D2-2F9F039A73A5}"/>
              </a:ext>
            </a:extLst>
          </p:cNvPr>
          <p:cNvSpPr txBox="1"/>
          <p:nvPr/>
        </p:nvSpPr>
        <p:spPr>
          <a:xfrm>
            <a:off x="3208067" y="3498935"/>
            <a:ext cx="4816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120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(5)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8AFF828-172F-5A28-9A85-BAB81BF17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228" y="2657796"/>
            <a:ext cx="358456" cy="32431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C3448DD-E91F-230F-D680-5A4CF9C6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89848" y="4349202"/>
            <a:ext cx="266176" cy="276375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A9E8C137-663D-F08F-FE03-3FFB94BFE0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49" y="3970513"/>
            <a:ext cx="266175" cy="2308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BE3EC6E-D685-CF25-6919-40AD160A7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511" y="1468178"/>
            <a:ext cx="257090" cy="25709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71D8AA9-61EC-A20D-087F-CD8992D4B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0356" y="1444151"/>
            <a:ext cx="201626" cy="22372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B5E41FD-D7BB-77A5-42B8-16B8D12D3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2915" y="2189999"/>
            <a:ext cx="387147" cy="287427"/>
          </a:xfrm>
          <a:prstGeom prst="rect">
            <a:avLst/>
          </a:prstGeom>
        </p:spPr>
      </p:pic>
      <p:pic>
        <p:nvPicPr>
          <p:cNvPr id="68" name="Google Shape;139;p1" descr="A black and white image of a couple of gears&#10;&#10;Description automatically generated">
            <a:extLst>
              <a:ext uri="{FF2B5EF4-FFF2-40B4-BE49-F238E27FC236}">
                <a16:creationId xmlns:a16="http://schemas.microsoft.com/office/drawing/2014/main" id="{E5C5C9AE-70AB-AD67-9670-0760F6638A80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84844" y="3254254"/>
            <a:ext cx="445584" cy="43773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C8FD764-7A2F-EB72-1679-7F443CFE3343}"/>
              </a:ext>
            </a:extLst>
          </p:cNvPr>
          <p:cNvSpPr txBox="1"/>
          <p:nvPr/>
        </p:nvSpPr>
        <p:spPr>
          <a:xfrm>
            <a:off x="156186" y="1471679"/>
            <a:ext cx="2325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 submission of a prediction with a threshold exceeded 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B85ECC-1A3D-B29C-B326-C62A564242F8}"/>
              </a:ext>
            </a:extLst>
          </p:cNvPr>
          <p:cNvSpPr txBox="1"/>
          <p:nvPr/>
        </p:nvSpPr>
        <p:spPr>
          <a:xfrm>
            <a:off x="133767" y="2730128"/>
            <a:ext cx="2348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3: submission of replanning orders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EA6C4A2-25D2-31CE-D6CF-43863C25FFB8}"/>
              </a:ext>
            </a:extLst>
          </p:cNvPr>
          <p:cNvSpPr txBox="1"/>
          <p:nvPr/>
        </p:nvSpPr>
        <p:spPr>
          <a:xfrm>
            <a:off x="136970" y="3349011"/>
            <a:ext cx="243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4: postponement of activity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7FE49E-04D0-6C02-9DE3-90C6C35A8729}"/>
              </a:ext>
            </a:extLst>
          </p:cNvPr>
          <p:cNvSpPr txBox="1"/>
          <p:nvPr/>
        </p:nvSpPr>
        <p:spPr>
          <a:xfrm>
            <a:off x="143200" y="2073462"/>
            <a:ext cx="2427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2: selection of prosumers to be stopped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A31A18A-CC08-5DA9-B65B-95145F86F247}"/>
              </a:ext>
            </a:extLst>
          </p:cNvPr>
          <p:cNvSpPr txBox="1"/>
          <p:nvPr/>
        </p:nvSpPr>
        <p:spPr>
          <a:xfrm>
            <a:off x="133767" y="3808660"/>
            <a:ext cx="2469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5: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submission of prosumer stop event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EA33D9-BFA9-2BE8-E391-0FF37CEC2E74}"/>
              </a:ext>
            </a:extLst>
          </p:cNvPr>
          <p:cNvSpPr txBox="1"/>
          <p:nvPr/>
        </p:nvSpPr>
        <p:spPr>
          <a:xfrm>
            <a:off x="6543210" y="1439505"/>
            <a:ext cx="539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GB" sz="1200" kern="12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03B30FF6-4429-C24D-B25C-6673181B8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13BCBD-22F9-A609-12C3-120805414C77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9" grpId="0" animBg="1"/>
      <p:bldP spid="42" grpId="0" animBg="1"/>
      <p:bldP spid="46" grpId="0" animBg="1"/>
      <p:bldP spid="47" grpId="0" animBg="1"/>
      <p:bldP spid="49" grpId="0" animBg="1"/>
      <p:bldP spid="50" grpId="0" animBg="1"/>
      <p:bldP spid="51" grpId="0"/>
      <p:bldP spid="52" grpId="0"/>
      <p:bldP spid="54" grpId="0"/>
      <p:bldP spid="55" grpId="0"/>
      <p:bldP spid="77" grpId="0"/>
      <p:bldP spid="78" grpId="0"/>
      <p:bldP spid="79" grpId="0"/>
      <p:bldP spid="81" grpId="0"/>
      <p:bldP spid="82" grpId="0"/>
      <p:bldP spid="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17829-C077-C442-9063-7B26FF9D3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85" y="852487"/>
            <a:ext cx="8061739" cy="3476625"/>
          </a:xfrm>
          <a:prstGeom prst="rect">
            <a:avLst/>
          </a:prstGeom>
        </p:spPr>
      </p:pic>
      <p:sp>
        <p:nvSpPr>
          <p:cNvPr id="6" name="Google Shape;157;p28">
            <a:extLst>
              <a:ext uri="{FF2B5EF4-FFF2-40B4-BE49-F238E27FC236}">
                <a16:creationId xmlns:a16="http://schemas.microsoft.com/office/drawing/2014/main" id="{35626957-70C3-441A-7CE6-E3B9E3DC25FC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423472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GB" sz="2400" b="1" noProof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Using auto-composition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manage peak shaving</a:t>
            </a:r>
            <a:endParaRPr lang="en-GB" sz="2400" b="1" noProof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24BAC75B-03A4-4F1D-7164-0A82E5DA8940}"/>
              </a:ext>
            </a:extLst>
          </p:cNvPr>
          <p:cNvSpPr/>
          <p:nvPr/>
        </p:nvSpPr>
        <p:spPr>
          <a:xfrm>
            <a:off x="1079991" y="54687"/>
            <a:ext cx="6455380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B85D7-AB1A-338D-B2C2-1652291E6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F8D6321A-E8DD-CD51-DAF8-C2F5505DE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BF53C-0CD5-F37B-7223-B27D0513B622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82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92;p13" descr="Vidéos |">
            <a:extLst>
              <a:ext uri="{FF2B5EF4-FFF2-40B4-BE49-F238E27FC236}">
                <a16:creationId xmlns:a16="http://schemas.microsoft.com/office/drawing/2014/main" id="{F1680786-5F3C-449B-4505-68C744F796E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6249" y="134008"/>
            <a:ext cx="630689" cy="4710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7E5529C0-02A6-0064-66CE-BC02D0168B91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507878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GB" sz="2400" b="1" noProof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Using auto-composition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to manage peak shaving</a:t>
            </a:r>
            <a:endParaRPr lang="en-GB" sz="2400" b="1" noProof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BC37B0-8C01-7021-DB60-EDDB94E2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8ED1CDB-A158-EA14-757B-E17E661A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3-Surproduction - 2">
            <a:hlinkClick r:id="" action="ppaction://media"/>
            <a:extLst>
              <a:ext uri="{FF2B5EF4-FFF2-40B4-BE49-F238E27FC236}">
                <a16:creationId xmlns:a16="http://schemas.microsoft.com/office/drawing/2014/main" id="{9111A378-A4C3-7413-8AF2-F3761D806F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6435" y="853212"/>
            <a:ext cx="8041693" cy="3574086"/>
          </a:xfrm>
          <a:prstGeom prst="rect">
            <a:avLst/>
          </a:prstGeom>
        </p:spPr>
      </p:pic>
      <p:sp>
        <p:nvSpPr>
          <p:cNvPr id="4" name="Google Shape;124;p3">
            <a:extLst>
              <a:ext uri="{FF2B5EF4-FFF2-40B4-BE49-F238E27FC236}">
                <a16:creationId xmlns:a16="http://schemas.microsoft.com/office/drawing/2014/main" id="{400E6AA4-14E0-C935-D1CD-DE2E6544D815}"/>
              </a:ext>
            </a:extLst>
          </p:cNvPr>
          <p:cNvSpPr/>
          <p:nvPr/>
        </p:nvSpPr>
        <p:spPr>
          <a:xfrm>
            <a:off x="1079991" y="54687"/>
            <a:ext cx="6455380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BA78B-A5B8-C9BF-0D6C-EDC595B0AFB7}"/>
              </a:ext>
            </a:extLst>
          </p:cNvPr>
          <p:cNvSpPr txBox="1"/>
          <p:nvPr/>
        </p:nvSpPr>
        <p:spPr>
          <a:xfrm>
            <a:off x="4807" y="4913880"/>
            <a:ext cx="16326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5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"/>
          <p:cNvSpPr txBox="1"/>
          <p:nvPr/>
        </p:nvSpPr>
        <p:spPr>
          <a:xfrm>
            <a:off x="804686" y="719744"/>
            <a:ext cx="4553579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measurements by smart-meters.</a:t>
            </a:r>
            <a:endParaRPr sz="1800" dirty="0"/>
          </a:p>
        </p:txBody>
      </p:sp>
      <p:sp>
        <p:nvSpPr>
          <p:cNvPr id="353" name="Google Shape;353;p8"/>
          <p:cNvSpPr txBox="1"/>
          <p:nvPr/>
        </p:nvSpPr>
        <p:spPr>
          <a:xfrm>
            <a:off x="830856" y="1104062"/>
            <a:ext cx="400784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 of power history.</a:t>
            </a:r>
            <a:endParaRPr sz="1800" dirty="0"/>
          </a:p>
        </p:txBody>
      </p:sp>
      <p:pic>
        <p:nvPicPr>
          <p:cNvPr id="355" name="Google Shape;3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276" y="1520171"/>
            <a:ext cx="6167487" cy="343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58266" y="758083"/>
            <a:ext cx="3710890" cy="9377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4;p3">
            <a:extLst>
              <a:ext uri="{FF2B5EF4-FFF2-40B4-BE49-F238E27FC236}">
                <a16:creationId xmlns:a16="http://schemas.microsoft.com/office/drawing/2014/main" id="{6403C7D9-834A-F47A-592A-4C5877D3FBA6}"/>
              </a:ext>
            </a:extLst>
          </p:cNvPr>
          <p:cNvSpPr/>
          <p:nvPr/>
        </p:nvSpPr>
        <p:spPr>
          <a:xfrm>
            <a:off x="1079991" y="54687"/>
            <a:ext cx="529970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8A110AA6-9D6C-EB5C-6E5E-76175773676D}"/>
              </a:ext>
            </a:extLst>
          </p:cNvPr>
          <p:cNvSpPr txBox="1">
            <a:spLocks/>
          </p:cNvSpPr>
          <p:nvPr/>
        </p:nvSpPr>
        <p:spPr>
          <a:xfrm>
            <a:off x="1074610" y="243348"/>
            <a:ext cx="5206616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Retrieving real data from the living lab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267C6-59E7-10C1-0428-71C4FBD0B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A3F07F3-D8CE-297D-E26C-92AC61CA6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9A4CB-29A7-8C8E-8962-F9BE2D5772D3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9F85DB7-FC38-CC31-ACA7-A8A003108861}"/>
              </a:ext>
            </a:extLst>
          </p:cNvPr>
          <p:cNvSpPr txBox="1">
            <a:spLocks/>
          </p:cNvSpPr>
          <p:nvPr/>
        </p:nvSpPr>
        <p:spPr>
          <a:xfrm>
            <a:off x="720089" y="939997"/>
            <a:ext cx="8214506" cy="4148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</a:p>
          <a:p>
            <a:pPr>
              <a:buSzPct val="80000"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mechanism: zoom on aggregation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mechanism: zoom on spreading</a:t>
            </a:r>
            <a:endParaRPr lang="en-GB" sz="1800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Federated Learning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Ensemble Learning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DD0EC18B-07C0-62ED-0C7B-5350ACED9B51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57;p28">
            <a:extLst>
              <a:ext uri="{FF2B5EF4-FFF2-40B4-BE49-F238E27FC236}">
                <a16:creationId xmlns:a16="http://schemas.microsoft.com/office/drawing/2014/main" id="{D3E36682-39DC-A589-46DB-9B1A187CF9CA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1EEFB-6014-1B58-1687-7EE7C993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330EE45-28E3-59E5-4329-9063BF0B2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A8D00-A7E9-D8C3-5FF0-2630DBC2EFFE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357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F116D9-0435-286B-5AFF-99A5BA9B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22" y="814836"/>
            <a:ext cx="5395205" cy="40816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8F19C4-1DFC-2832-DE46-0BD46134C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EC243A-AAA4-82E6-C76B-870F9EBC37E3}"/>
              </a:ext>
            </a:extLst>
          </p:cNvPr>
          <p:cNvSpPr txBox="1"/>
          <p:nvPr/>
        </p:nvSpPr>
        <p:spPr>
          <a:xfrm>
            <a:off x="3836" y="897963"/>
            <a:ext cx="4649280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aggregation</a:t>
            </a:r>
            <a:endParaRPr lang="en-US" sz="18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Google Shape;157;p28">
            <a:extLst>
              <a:ext uri="{FF2B5EF4-FFF2-40B4-BE49-F238E27FC236}">
                <a16:creationId xmlns:a16="http://schemas.microsoft.com/office/drawing/2014/main" id="{965590F1-D867-7B73-8D65-A3A9239E7FA6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7712726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mechanism: zoom on aggregation</a:t>
            </a:r>
          </a:p>
        </p:txBody>
      </p:sp>
      <p:sp>
        <p:nvSpPr>
          <p:cNvPr id="17" name="Google Shape;124;p3">
            <a:extLst>
              <a:ext uri="{FF2B5EF4-FFF2-40B4-BE49-F238E27FC236}">
                <a16:creationId xmlns:a16="http://schemas.microsoft.com/office/drawing/2014/main" id="{C6764A09-657B-0CC6-4C78-DA8578B8BFE0}"/>
              </a:ext>
            </a:extLst>
          </p:cNvPr>
          <p:cNvSpPr/>
          <p:nvPr/>
        </p:nvSpPr>
        <p:spPr>
          <a:xfrm>
            <a:off x="1079990" y="54687"/>
            <a:ext cx="788702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4AFEF8-DB06-EC0A-FFD4-F2DA7571A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97" y="1549721"/>
            <a:ext cx="2688558" cy="94200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F095B6-2FA3-4096-7B97-B0E342BB5749}"/>
              </a:ext>
            </a:extLst>
          </p:cNvPr>
          <p:cNvSpPr/>
          <p:nvPr/>
        </p:nvSpPr>
        <p:spPr>
          <a:xfrm>
            <a:off x="1908810" y="2156460"/>
            <a:ext cx="426720" cy="1943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4A396C9-FBCE-5DFC-C760-B7413B5BD333}"/>
              </a:ext>
            </a:extLst>
          </p:cNvPr>
          <p:cNvSpPr/>
          <p:nvPr/>
        </p:nvSpPr>
        <p:spPr>
          <a:xfrm flipH="1" flipV="1">
            <a:off x="2258161" y="2239715"/>
            <a:ext cx="1192961" cy="322481"/>
          </a:xfrm>
          <a:prstGeom prst="arc">
            <a:avLst>
              <a:gd name="adj1" fmla="val 11298586"/>
              <a:gd name="adj2" fmla="val 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050B5590-46A5-CD41-BA31-06D762CE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85A3-0E56-E242-84AD-5FF53221E93B}"/>
              </a:ext>
            </a:extLst>
          </p:cNvPr>
          <p:cNvSpPr txBox="1"/>
          <p:nvPr/>
        </p:nvSpPr>
        <p:spPr>
          <a:xfrm>
            <a:off x="124867" y="2728484"/>
            <a:ext cx="31263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L. Fernandez-Marquez et al. “Description and composition of bio-inspired design patterns: a complete overview”, </a:t>
            </a:r>
            <a:r>
              <a:rPr lang="en-US" sz="1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0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n: Natural Computing (2012)</a:t>
            </a:r>
            <a:endParaRPr lang="en-CH" sz="10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02E698-A179-07E4-11F1-95D528AB8BFA}"/>
              </a:ext>
            </a:extLst>
          </p:cNvPr>
          <p:cNvSpPr/>
          <p:nvPr/>
        </p:nvSpPr>
        <p:spPr>
          <a:xfrm>
            <a:off x="124868" y="1404363"/>
            <a:ext cx="2929990" cy="1292046"/>
          </a:xfrm>
          <a:prstGeom prst="roundRect">
            <a:avLst>
              <a:gd name="adj" fmla="val 7098"/>
            </a:avLst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37A15-8B7F-99F6-8FC3-1871B55FCD65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5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C20BF-85F6-CB1C-CEBB-CF72B4AC9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186689-F56A-5C70-6B8E-657805C3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5" name="Google Shape;157;p28">
            <a:extLst>
              <a:ext uri="{FF2B5EF4-FFF2-40B4-BE49-F238E27FC236}">
                <a16:creationId xmlns:a16="http://schemas.microsoft.com/office/drawing/2014/main" id="{1BC7C931-C917-4C97-A558-C4FCDF9E6D5A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6922875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mechanism: zoom on spreading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DDC12-9FF0-2A8A-6315-5C333AB6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049" y="1236612"/>
            <a:ext cx="5373220" cy="3501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74ADA-CCF0-DD87-D653-8E0C3B49F3D2}"/>
              </a:ext>
            </a:extLst>
          </p:cNvPr>
          <p:cNvSpPr txBox="1"/>
          <p:nvPr/>
        </p:nvSpPr>
        <p:spPr>
          <a:xfrm>
            <a:off x="3836" y="897963"/>
            <a:ext cx="3836400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spreading</a:t>
            </a:r>
            <a:endParaRPr lang="en-GB" sz="1800" noProof="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7AFFA-8FCE-B381-AF18-183B20F43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997" y="1549721"/>
            <a:ext cx="2688558" cy="942001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FFEF16ED-9361-EC18-B370-B6C86B0CFC8B}"/>
              </a:ext>
            </a:extLst>
          </p:cNvPr>
          <p:cNvSpPr/>
          <p:nvPr/>
        </p:nvSpPr>
        <p:spPr>
          <a:xfrm>
            <a:off x="1079991" y="54687"/>
            <a:ext cx="6989402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1117B9-447F-3DCF-2350-B1423A7B1AF7}"/>
              </a:ext>
            </a:extLst>
          </p:cNvPr>
          <p:cNvSpPr/>
          <p:nvPr/>
        </p:nvSpPr>
        <p:spPr>
          <a:xfrm>
            <a:off x="2448137" y="2154008"/>
            <a:ext cx="426720" cy="19431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A1FAF1AD-AC58-45D9-0A4D-3D6C84E62972}"/>
              </a:ext>
            </a:extLst>
          </p:cNvPr>
          <p:cNvSpPr/>
          <p:nvPr/>
        </p:nvSpPr>
        <p:spPr>
          <a:xfrm flipH="1" flipV="1">
            <a:off x="2797488" y="2237262"/>
            <a:ext cx="697552" cy="322481"/>
          </a:xfrm>
          <a:prstGeom prst="arc">
            <a:avLst>
              <a:gd name="adj1" fmla="val 11298586"/>
              <a:gd name="adj2" fmla="val 0"/>
            </a:avLst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B38FA4BD-F665-8B9D-55BB-514890645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en-GB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CF2944-2972-39D4-E9D8-6CD83922E926}"/>
              </a:ext>
            </a:extLst>
          </p:cNvPr>
          <p:cNvSpPr txBox="1"/>
          <p:nvPr/>
        </p:nvSpPr>
        <p:spPr>
          <a:xfrm>
            <a:off x="124867" y="2728484"/>
            <a:ext cx="312631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J. L. Fernandez-Marquez et al. “Description and composition of bio-inspired design patterns: a complete overview”, </a:t>
            </a:r>
            <a:r>
              <a:rPr lang="en-US" sz="100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000" b="0" i="0" u="none" strike="noStrike" baseline="0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n: Natural Computing (2012)</a:t>
            </a:r>
            <a:endParaRPr lang="en-CH" sz="10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E17D250-9436-E0D1-1D22-439AB9FF3D4D}"/>
              </a:ext>
            </a:extLst>
          </p:cNvPr>
          <p:cNvSpPr/>
          <p:nvPr/>
        </p:nvSpPr>
        <p:spPr>
          <a:xfrm>
            <a:off x="124868" y="1404363"/>
            <a:ext cx="2929990" cy="1292046"/>
          </a:xfrm>
          <a:prstGeom prst="roundRect">
            <a:avLst>
              <a:gd name="adj" fmla="val 7098"/>
            </a:avLst>
          </a:prstGeom>
          <a:noFill/>
          <a:ln w="1587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9633C7-C5D8-9885-02D9-0B97C2F7BB19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88A1C7-471A-2500-3411-B2434861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27BA85-C48D-E277-ACF0-8668720FF8C6}"/>
              </a:ext>
            </a:extLst>
          </p:cNvPr>
          <p:cNvSpPr txBox="1"/>
          <p:nvPr/>
        </p:nvSpPr>
        <p:spPr>
          <a:xfrm>
            <a:off x="168887" y="770528"/>
            <a:ext cx="8610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Applying the “gossip” mechanism on learning models.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3AEA0A6-2D52-5860-CC24-446AEF48A055}"/>
              </a:ext>
            </a:extLst>
          </p:cNvPr>
          <p:cNvSpPr/>
          <p:nvPr/>
        </p:nvSpPr>
        <p:spPr>
          <a:xfrm>
            <a:off x="4346487" y="2328404"/>
            <a:ext cx="225513" cy="27699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9E8BF-682D-A8B6-C1EF-C8C7468F10AC}"/>
              </a:ext>
            </a:extLst>
          </p:cNvPr>
          <p:cNvSpPr txBox="1"/>
          <p:nvPr/>
        </p:nvSpPr>
        <p:spPr>
          <a:xfrm>
            <a:off x="271560" y="3962903"/>
            <a:ext cx="40749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models: 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1 to 20 minutes depending on the classifier used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DCC48D-88D5-CC2C-21D9-A2FA02C45D65}"/>
              </a:ext>
            </a:extLst>
          </p:cNvPr>
          <p:cNvSpPr txBox="1"/>
          <p:nvPr/>
        </p:nvSpPr>
        <p:spPr>
          <a:xfrm>
            <a:off x="4881839" y="3962070"/>
            <a:ext cx="370882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Sharing models: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1 to 5 minutes depending on the classifier used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C3993296-9D89-3BCC-2296-429BCFBBACAE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3736543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Federated Learning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9C2913-5CBD-7574-0817-E84E1ACA1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31" y="1207282"/>
            <a:ext cx="4021329" cy="19885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5CCC92-9F8A-6F34-8603-C54E05D6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837" y="1234070"/>
            <a:ext cx="3805302" cy="2684620"/>
          </a:xfrm>
          <a:prstGeom prst="rect">
            <a:avLst/>
          </a:prstGeom>
        </p:spPr>
      </p:pic>
      <p:sp>
        <p:nvSpPr>
          <p:cNvPr id="3" name="Google Shape;124;p3">
            <a:extLst>
              <a:ext uri="{FF2B5EF4-FFF2-40B4-BE49-F238E27FC236}">
                <a16:creationId xmlns:a16="http://schemas.microsoft.com/office/drawing/2014/main" id="{DB001868-4393-2BD9-A619-72E10BCC2EAD}"/>
              </a:ext>
            </a:extLst>
          </p:cNvPr>
          <p:cNvSpPr/>
          <p:nvPr/>
        </p:nvSpPr>
        <p:spPr>
          <a:xfrm>
            <a:off x="1079990" y="54687"/>
            <a:ext cx="373116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8375E183-6966-A5BE-601F-E07AECA5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BE6AB-16F9-A34A-22DD-5A6931197932}"/>
              </a:ext>
            </a:extLst>
          </p:cNvPr>
          <p:cNvSpPr txBox="1"/>
          <p:nvPr/>
        </p:nvSpPr>
        <p:spPr>
          <a:xfrm>
            <a:off x="273869" y="4539262"/>
            <a:ext cx="430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Constraint : same classifier for all nodes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83DF1-E55A-D602-0A6C-E2FED7426BB0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5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208FBEF9-4DEF-7956-5CCF-9911FE88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;p3">
            <a:extLst>
              <a:ext uri="{FF2B5EF4-FFF2-40B4-BE49-F238E27FC236}">
                <a16:creationId xmlns:a16="http://schemas.microsoft.com/office/drawing/2014/main" id="{D53D4BBE-6EE1-B888-141A-50A6432F84DD}"/>
              </a:ext>
            </a:extLst>
          </p:cNvPr>
          <p:cNvSpPr/>
          <p:nvPr/>
        </p:nvSpPr>
        <p:spPr>
          <a:xfrm>
            <a:off x="1079991" y="54687"/>
            <a:ext cx="578149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4E1F677-C613-31C9-E18F-3B28CB56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260717E-E616-EA5E-FF75-20431C87CCAF}"/>
              </a:ext>
            </a:extLst>
          </p:cNvPr>
          <p:cNvSpPr/>
          <p:nvPr/>
        </p:nvSpPr>
        <p:spPr>
          <a:xfrm>
            <a:off x="6781712" y="918684"/>
            <a:ext cx="2256989" cy="3955762"/>
          </a:xfrm>
          <a:prstGeom prst="roundRect">
            <a:avLst>
              <a:gd name="adj" fmla="val 1031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FF793EC-9F7F-6D6C-5467-D655FF4E36C7}"/>
              </a:ext>
            </a:extLst>
          </p:cNvPr>
          <p:cNvSpPr/>
          <p:nvPr/>
        </p:nvSpPr>
        <p:spPr>
          <a:xfrm>
            <a:off x="1298850" y="918684"/>
            <a:ext cx="2353755" cy="3948592"/>
          </a:xfrm>
          <a:prstGeom prst="roundRect">
            <a:avLst>
              <a:gd name="adj" fmla="val 996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AB50D3-41DF-B131-77E7-AF71263430C0}"/>
              </a:ext>
            </a:extLst>
          </p:cNvPr>
          <p:cNvSpPr/>
          <p:nvPr/>
        </p:nvSpPr>
        <p:spPr>
          <a:xfrm>
            <a:off x="1484260" y="4277407"/>
            <a:ext cx="7386975" cy="535681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-+++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3C77ED0-B025-1D9A-9926-36A06A284653}"/>
              </a:ext>
            </a:extLst>
          </p:cNvPr>
          <p:cNvSpPr/>
          <p:nvPr/>
        </p:nvSpPr>
        <p:spPr>
          <a:xfrm>
            <a:off x="1666927" y="1181536"/>
            <a:ext cx="1692000" cy="43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Genève</a:t>
            </a:r>
          </a:p>
        </p:txBody>
      </p:sp>
      <p:pic>
        <p:nvPicPr>
          <p:cNvPr id="6" name="Picture 5" descr="A yellow and blue flag&#10;&#10;Description automatically generated with medium confidence">
            <a:extLst>
              <a:ext uri="{FF2B5EF4-FFF2-40B4-BE49-F238E27FC236}">
                <a16:creationId xmlns:a16="http://schemas.microsoft.com/office/drawing/2014/main" id="{C8CD8FF3-552F-ED6F-E60A-0A34B2412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63" y="770856"/>
            <a:ext cx="402133" cy="30414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AEC33CEB-34E8-53E7-8127-6EF6A046C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21" y="763653"/>
            <a:ext cx="435314" cy="28968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F510BC-0251-70D9-0D98-F92CDEA5F760}"/>
              </a:ext>
            </a:extLst>
          </p:cNvPr>
          <p:cNvSpPr/>
          <p:nvPr/>
        </p:nvSpPr>
        <p:spPr>
          <a:xfrm>
            <a:off x="1671172" y="3676878"/>
            <a:ext cx="1692000" cy="43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FE533F-833D-0EA8-E969-6D3B8CAE4F6B}"/>
              </a:ext>
            </a:extLst>
          </p:cNvPr>
          <p:cNvSpPr/>
          <p:nvPr/>
        </p:nvSpPr>
        <p:spPr>
          <a:xfrm>
            <a:off x="1666929" y="1804468"/>
            <a:ext cx="1692000" cy="43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Valais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A25708-F625-75C6-B25A-29565A84059F}"/>
              </a:ext>
            </a:extLst>
          </p:cNvPr>
          <p:cNvSpPr/>
          <p:nvPr/>
        </p:nvSpPr>
        <p:spPr>
          <a:xfrm>
            <a:off x="1666927" y="2430485"/>
            <a:ext cx="1692000" cy="43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UNIGE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7D7849-13A2-3B98-8658-F6A10A052ACD}"/>
              </a:ext>
            </a:extLst>
          </p:cNvPr>
          <p:cNvSpPr/>
          <p:nvPr/>
        </p:nvSpPr>
        <p:spPr>
          <a:xfrm>
            <a:off x="1666926" y="3053093"/>
            <a:ext cx="1692000" cy="43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E6CA6F-2A53-F98D-0DD2-2B5B37E3309C}"/>
              </a:ext>
            </a:extLst>
          </p:cNvPr>
          <p:cNvSpPr/>
          <p:nvPr/>
        </p:nvSpPr>
        <p:spPr>
          <a:xfrm>
            <a:off x="1668850" y="4326184"/>
            <a:ext cx="1692000" cy="43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B6B80A-86A5-D75C-0764-5618D2CDCE03}"/>
              </a:ext>
            </a:extLst>
          </p:cNvPr>
          <p:cNvSpPr/>
          <p:nvPr/>
        </p:nvSpPr>
        <p:spPr>
          <a:xfrm>
            <a:off x="7005947" y="2131879"/>
            <a:ext cx="1692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F67A7C-BF5E-16EA-75F5-58016812526D}"/>
              </a:ext>
            </a:extLst>
          </p:cNvPr>
          <p:cNvSpPr/>
          <p:nvPr/>
        </p:nvSpPr>
        <p:spPr>
          <a:xfrm>
            <a:off x="7012979" y="2759694"/>
            <a:ext cx="1692000" cy="432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1733AC-E494-DED3-21AF-BB411A165430}"/>
              </a:ext>
            </a:extLst>
          </p:cNvPr>
          <p:cNvSpPr/>
          <p:nvPr/>
        </p:nvSpPr>
        <p:spPr>
          <a:xfrm>
            <a:off x="7001626" y="4325636"/>
            <a:ext cx="1692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ED7BCCB-32FB-ABB1-A01F-EE8552F8319E}"/>
              </a:ext>
            </a:extLst>
          </p:cNvPr>
          <p:cNvSpPr/>
          <p:nvPr/>
        </p:nvSpPr>
        <p:spPr>
          <a:xfrm>
            <a:off x="4464042" y="1177887"/>
            <a:ext cx="1692000" cy="4320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Advisory Board</a:t>
            </a:r>
          </a:p>
        </p:txBody>
      </p:sp>
      <p:sp>
        <p:nvSpPr>
          <p:cNvPr id="21" name="Flèche : virage 63">
            <a:extLst>
              <a:ext uri="{FF2B5EF4-FFF2-40B4-BE49-F238E27FC236}">
                <a16:creationId xmlns:a16="http://schemas.microsoft.com/office/drawing/2014/main" id="{81DCF30C-1431-FAB4-1F3F-E1F101BA3E2E}"/>
              </a:ext>
            </a:extLst>
          </p:cNvPr>
          <p:cNvSpPr/>
          <p:nvPr/>
        </p:nvSpPr>
        <p:spPr>
          <a:xfrm rot="5400000">
            <a:off x="4103386" y="2235699"/>
            <a:ext cx="485691" cy="1299305"/>
          </a:xfrm>
          <a:prstGeom prst="bentArrow">
            <a:avLst>
              <a:gd name="adj1" fmla="val 2977"/>
              <a:gd name="adj2" fmla="val 8173"/>
              <a:gd name="adj3" fmla="val 15330"/>
              <a:gd name="adj4" fmla="val 3361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43" dirty="0">
              <a:solidFill>
                <a:schemeClr val="tx1"/>
              </a:solidFill>
            </a:endParaRPr>
          </a:p>
        </p:txBody>
      </p:sp>
      <p:sp>
        <p:nvSpPr>
          <p:cNvPr id="22" name="Flèche : virage 63">
            <a:extLst>
              <a:ext uri="{FF2B5EF4-FFF2-40B4-BE49-F238E27FC236}">
                <a16:creationId xmlns:a16="http://schemas.microsoft.com/office/drawing/2014/main" id="{331F5037-662E-E02D-CC3E-7B5E86A45ECE}"/>
              </a:ext>
            </a:extLst>
          </p:cNvPr>
          <p:cNvSpPr/>
          <p:nvPr/>
        </p:nvSpPr>
        <p:spPr>
          <a:xfrm rot="5400000" flipV="1">
            <a:off x="5955954" y="2306667"/>
            <a:ext cx="489917" cy="1161601"/>
          </a:xfrm>
          <a:prstGeom prst="bentArrow">
            <a:avLst>
              <a:gd name="adj1" fmla="val 2977"/>
              <a:gd name="adj2" fmla="val 5939"/>
              <a:gd name="adj3" fmla="val 15395"/>
              <a:gd name="adj4" fmla="val 33610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43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9B9045-9C58-256B-D395-D94AAAF83A93}"/>
              </a:ext>
            </a:extLst>
          </p:cNvPr>
          <p:cNvCxnSpPr>
            <a:cxnSpLocks/>
          </p:cNvCxnSpPr>
          <p:nvPr/>
        </p:nvCxnSpPr>
        <p:spPr>
          <a:xfrm>
            <a:off x="5307401" y="1605905"/>
            <a:ext cx="10828" cy="15465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èche : virage 95">
            <a:extLst>
              <a:ext uri="{FF2B5EF4-FFF2-40B4-BE49-F238E27FC236}">
                <a16:creationId xmlns:a16="http://schemas.microsoft.com/office/drawing/2014/main" id="{4C5D2477-A160-9B04-33A0-E0AE3370F718}"/>
              </a:ext>
            </a:extLst>
          </p:cNvPr>
          <p:cNvSpPr/>
          <p:nvPr/>
        </p:nvSpPr>
        <p:spPr>
          <a:xfrm rot="10800000">
            <a:off x="3418600" y="4105913"/>
            <a:ext cx="1873691" cy="508938"/>
          </a:xfrm>
          <a:prstGeom prst="bentArrow">
            <a:avLst>
              <a:gd name="adj1" fmla="val 4415"/>
              <a:gd name="adj2" fmla="val 8968"/>
              <a:gd name="adj3" fmla="val 18169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43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795E2B-CB08-0846-B075-8BB5D05EA100}"/>
              </a:ext>
            </a:extLst>
          </p:cNvPr>
          <p:cNvSpPr txBox="1"/>
          <p:nvPr/>
        </p:nvSpPr>
        <p:spPr>
          <a:xfrm>
            <a:off x="3711577" y="2020288"/>
            <a:ext cx="133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&amp; 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179937-5CD4-22F1-B3B0-DCF65B0381EB}"/>
              </a:ext>
            </a:extLst>
          </p:cNvPr>
          <p:cNvSpPr txBox="1"/>
          <p:nvPr/>
        </p:nvSpPr>
        <p:spPr>
          <a:xfrm>
            <a:off x="5558503" y="2020764"/>
            <a:ext cx="137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&amp; development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EFB524-E7FF-FE70-89CD-CE21606E34AE}"/>
              </a:ext>
            </a:extLst>
          </p:cNvPr>
          <p:cNvSpPr txBox="1"/>
          <p:nvPr/>
        </p:nvSpPr>
        <p:spPr>
          <a:xfrm>
            <a:off x="3744539" y="4286109"/>
            <a:ext cx="14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deployments</a:t>
            </a:r>
          </a:p>
        </p:txBody>
      </p:sp>
      <p:sp>
        <p:nvSpPr>
          <p:cNvPr id="29" name="Accolade fermante 163">
            <a:extLst>
              <a:ext uri="{FF2B5EF4-FFF2-40B4-BE49-F238E27FC236}">
                <a16:creationId xmlns:a16="http://schemas.microsoft.com/office/drawing/2014/main" id="{CC0D2AB0-2C94-B7A9-1931-54C387A1BC3B}"/>
              </a:ext>
            </a:extLst>
          </p:cNvPr>
          <p:cNvSpPr/>
          <p:nvPr/>
        </p:nvSpPr>
        <p:spPr>
          <a:xfrm>
            <a:off x="3247252" y="1128337"/>
            <a:ext cx="488241" cy="304533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43" dirty="0"/>
          </a:p>
        </p:txBody>
      </p:sp>
      <p:sp>
        <p:nvSpPr>
          <p:cNvPr id="30" name="Accolade fermante 163">
            <a:extLst>
              <a:ext uri="{FF2B5EF4-FFF2-40B4-BE49-F238E27FC236}">
                <a16:creationId xmlns:a16="http://schemas.microsoft.com/office/drawing/2014/main" id="{089BA793-79C1-2615-2CAB-875314E963C5}"/>
              </a:ext>
            </a:extLst>
          </p:cNvPr>
          <p:cNvSpPr/>
          <p:nvPr/>
        </p:nvSpPr>
        <p:spPr>
          <a:xfrm rot="10800000">
            <a:off x="6803946" y="1990316"/>
            <a:ext cx="115491" cy="1304220"/>
          </a:xfrm>
          <a:prstGeom prst="rightBrace">
            <a:avLst>
              <a:gd name="adj1" fmla="val 8333"/>
              <a:gd name="adj2" fmla="val 49293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43" dirty="0"/>
          </a:p>
        </p:txBody>
      </p:sp>
      <p:sp>
        <p:nvSpPr>
          <p:cNvPr id="31" name="Flèche : virage 95">
            <a:extLst>
              <a:ext uri="{FF2B5EF4-FFF2-40B4-BE49-F238E27FC236}">
                <a16:creationId xmlns:a16="http://schemas.microsoft.com/office/drawing/2014/main" id="{6A11A555-A742-158E-F1EB-9589038FF34D}"/>
              </a:ext>
            </a:extLst>
          </p:cNvPr>
          <p:cNvSpPr/>
          <p:nvPr/>
        </p:nvSpPr>
        <p:spPr>
          <a:xfrm rot="10800000" flipH="1">
            <a:off x="5440244" y="4105910"/>
            <a:ext cx="1497013" cy="508940"/>
          </a:xfrm>
          <a:prstGeom prst="bentArrow">
            <a:avLst>
              <a:gd name="adj1" fmla="val 4415"/>
              <a:gd name="adj2" fmla="val 8968"/>
              <a:gd name="adj3" fmla="val 18169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43" dirty="0">
              <a:solidFill>
                <a:schemeClr val="tx1"/>
              </a:solidFill>
            </a:endParaRPr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59E593E3-C33D-037F-4F01-ACE00250C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451" y="2477553"/>
            <a:ext cx="603664" cy="323540"/>
          </a:xfrm>
          <a:prstGeom prst="rect">
            <a:avLst/>
          </a:prstGeom>
        </p:spPr>
      </p:pic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CED43C0D-9033-34CA-E81F-8250BE120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8121" y="1315983"/>
            <a:ext cx="737942" cy="164508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C8D2F137-3A40-6EA8-7BD4-1105B13C7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851" y="1941593"/>
            <a:ext cx="804394" cy="179323"/>
          </a:xfrm>
          <a:prstGeom prst="rect">
            <a:avLst/>
          </a:prstGeom>
        </p:spPr>
      </p:pic>
      <p:pic>
        <p:nvPicPr>
          <p:cNvPr id="38" name="Picture 3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7348A9-FF89-FF24-ABFB-77C599E51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4392" y="3110355"/>
            <a:ext cx="1184565" cy="2806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0898A97-2B16-D1AD-8845-7E8238D81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5882" y="3709941"/>
            <a:ext cx="358253" cy="345756"/>
          </a:xfrm>
          <a:prstGeom prst="rect">
            <a:avLst/>
          </a:prstGeom>
        </p:spPr>
      </p:pic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AEAF49B8-ED76-9E5D-44C9-1A6C030A6A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8303" y="4357778"/>
            <a:ext cx="1082972" cy="379040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extLst>
              <a:ext uri="{FF2B5EF4-FFF2-40B4-BE49-F238E27FC236}">
                <a16:creationId xmlns:a16="http://schemas.microsoft.com/office/drawing/2014/main" id="{89268902-97CB-6F3C-07D7-59AE1E53D4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6830" y="2190697"/>
            <a:ext cx="338741" cy="338741"/>
          </a:xfrm>
          <a:prstGeom prst="rect">
            <a:avLst/>
          </a:prstGeom>
        </p:spPr>
      </p:pic>
      <p:pic>
        <p:nvPicPr>
          <p:cNvPr id="42" name="Picture 4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51D89F4-B519-5417-DA0D-E64782080C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9795" y="4392463"/>
            <a:ext cx="1469463" cy="28361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DD2FDF-2DC4-4287-776F-7EA7EF2B2C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1351" y="2813373"/>
            <a:ext cx="843650" cy="331726"/>
          </a:xfrm>
          <a:prstGeom prst="rect">
            <a:avLst/>
          </a:prstGeom>
        </p:spPr>
      </p:pic>
      <p:pic>
        <p:nvPicPr>
          <p:cNvPr id="56" name="Google Shape;99;g1b03090f050_0_6" descr="Diagram, timeline&#10;&#10;Description automatically generated">
            <a:extLst>
              <a:ext uri="{FF2B5EF4-FFF2-40B4-BE49-F238E27FC236}">
                <a16:creationId xmlns:a16="http://schemas.microsoft.com/office/drawing/2014/main" id="{4F257AA7-9F64-EE62-1514-66C6503F9D44}"/>
              </a:ext>
            </a:extLst>
          </p:cNvPr>
          <p:cNvPicPr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621643" y="3237789"/>
            <a:ext cx="1487933" cy="87551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57;p28">
            <a:extLst>
              <a:ext uri="{FF2B5EF4-FFF2-40B4-BE49-F238E27FC236}">
                <a16:creationId xmlns:a16="http://schemas.microsoft.com/office/drawing/2014/main" id="{AAAAD0A5-E279-D9BB-1D97-EEEEE12C421F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6095510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dirty="0">
                <a:latin typeface="Barlow SemiBold" panose="00000700000000000000" pitchFamily="2" charset="0"/>
              </a:rPr>
              <a:t>Context : Lasagne project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0BACD9-4990-7C2E-83B2-E08F2EA368C9}"/>
              </a:ext>
            </a:extLst>
          </p:cNvPr>
          <p:cNvSpPr txBox="1"/>
          <p:nvPr/>
        </p:nvSpPr>
        <p:spPr>
          <a:xfrm>
            <a:off x="-51284" y="1101328"/>
            <a:ext cx="1598321" cy="694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600"/>
            </a:pPr>
            <a:r>
              <a:rPr lang="en-GB" sz="1200" b="0" i="0" u="none" strike="noStrike" baseline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ERA-NET </a:t>
            </a:r>
          </a:p>
          <a:p>
            <a:pPr marL="3810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600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(European </a:t>
            </a:r>
          </a:p>
          <a:p>
            <a:pPr marL="3810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600"/>
            </a:pP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Area)</a:t>
            </a:r>
            <a:endParaRPr lang="en-GB" sz="1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ce réservé du numéro de diapositive 1">
            <a:extLst>
              <a:ext uri="{FF2B5EF4-FFF2-40B4-BE49-F238E27FC236}">
                <a16:creationId xmlns:a16="http://schemas.microsoft.com/office/drawing/2014/main" id="{BF27ADE8-5655-2694-D463-93FB358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BFD0D90-E106-783D-6439-73B91944A5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24" y="1817973"/>
            <a:ext cx="844832" cy="4046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DE535E-F75E-ACC3-2CBB-4624748B42B5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880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B33398-CAD3-7E15-D8BC-112996B16BE2}"/>
              </a:ext>
            </a:extLst>
          </p:cNvPr>
          <p:cNvSpPr txBox="1"/>
          <p:nvPr/>
        </p:nvSpPr>
        <p:spPr>
          <a:xfrm>
            <a:off x="116143" y="4164403"/>
            <a:ext cx="5027357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90500">
              <a:lnSpc>
                <a:spcPct val="80000"/>
              </a:lnSpc>
              <a:spcBef>
                <a:spcPts val="800"/>
              </a:spcBef>
              <a:buSzPct val="10000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Volatility of aggregator rankings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CE1E8-53C5-EC64-8F34-9FBE3F0DA1EE}"/>
              </a:ext>
            </a:extLst>
          </p:cNvPr>
          <p:cNvSpPr txBox="1"/>
          <p:nvPr/>
        </p:nvSpPr>
        <p:spPr>
          <a:xfrm>
            <a:off x="454168" y="4483849"/>
            <a:ext cx="8763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sensitives to the different parameters (classifier used, hyperparameters, perimeter, ....).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136;g24e9f82cf36_0_16">
            <a:extLst>
              <a:ext uri="{FF2B5EF4-FFF2-40B4-BE49-F238E27FC236}">
                <a16:creationId xmlns:a16="http://schemas.microsoft.com/office/drawing/2014/main" id="{E4DE939C-DA01-0B8F-2A2E-B8853094DBF1}"/>
              </a:ext>
            </a:extLst>
          </p:cNvPr>
          <p:cNvSpPr txBox="1"/>
          <p:nvPr/>
        </p:nvSpPr>
        <p:spPr>
          <a:xfrm>
            <a:off x="116143" y="1203570"/>
            <a:ext cx="55833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Fed. Learning: Comparison of 5 aggregators:</a:t>
            </a:r>
          </a:p>
        </p:txBody>
      </p:sp>
      <p:sp>
        <p:nvSpPr>
          <p:cNvPr id="33" name="Google Shape;136;g24e9f82cf36_0_16">
            <a:extLst>
              <a:ext uri="{FF2B5EF4-FFF2-40B4-BE49-F238E27FC236}">
                <a16:creationId xmlns:a16="http://schemas.microsoft.com/office/drawing/2014/main" id="{77D261A6-DE5B-BA23-DAEE-B1F5911D2B40}"/>
              </a:ext>
            </a:extLst>
          </p:cNvPr>
          <p:cNvSpPr txBox="1"/>
          <p:nvPr/>
        </p:nvSpPr>
        <p:spPr>
          <a:xfrm>
            <a:off x="305112" y="1559040"/>
            <a:ext cx="2485355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LSTM model: </a:t>
            </a:r>
          </a:p>
          <a:p>
            <a:pPr lvl="0"/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‘min loss’ outperforms</a:t>
            </a:r>
          </a:p>
        </p:txBody>
      </p:sp>
      <p:sp>
        <p:nvSpPr>
          <p:cNvPr id="34" name="Google Shape;136;g24e9f82cf36_0_16">
            <a:extLst>
              <a:ext uri="{FF2B5EF4-FFF2-40B4-BE49-F238E27FC236}">
                <a16:creationId xmlns:a16="http://schemas.microsoft.com/office/drawing/2014/main" id="{F26B382A-AACA-1763-D405-B863CA1F9DD7}"/>
              </a:ext>
            </a:extLst>
          </p:cNvPr>
          <p:cNvSpPr txBox="1"/>
          <p:nvPr/>
        </p:nvSpPr>
        <p:spPr>
          <a:xfrm>
            <a:off x="3354170" y="1559040"/>
            <a:ext cx="2832754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MC model:</a:t>
            </a:r>
          </a:p>
          <a:p>
            <a:pPr lvl="0"/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‘Power profile’ outperforms</a:t>
            </a:r>
          </a:p>
        </p:txBody>
      </p:sp>
      <p:sp>
        <p:nvSpPr>
          <p:cNvPr id="9" name="Google Shape;157;p28">
            <a:extLst>
              <a:ext uri="{FF2B5EF4-FFF2-40B4-BE49-F238E27FC236}">
                <a16:creationId xmlns:a16="http://schemas.microsoft.com/office/drawing/2014/main" id="{4A0911DE-5DF0-7EF5-04FD-92897BD3BF73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491822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Assessing Gossip Federated Learning</a:t>
            </a:r>
          </a:p>
        </p:txBody>
      </p:sp>
      <p:sp>
        <p:nvSpPr>
          <p:cNvPr id="13" name="Google Shape;124;p3">
            <a:extLst>
              <a:ext uri="{FF2B5EF4-FFF2-40B4-BE49-F238E27FC236}">
                <a16:creationId xmlns:a16="http://schemas.microsoft.com/office/drawing/2014/main" id="{4C624781-B033-3143-2348-24ADECAEADD2}"/>
              </a:ext>
            </a:extLst>
          </p:cNvPr>
          <p:cNvSpPr/>
          <p:nvPr/>
        </p:nvSpPr>
        <p:spPr>
          <a:xfrm>
            <a:off x="1079990" y="54687"/>
            <a:ext cx="4950135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5EB603-3E93-CF98-9739-FB4F3299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5F277649-C722-0D5E-477F-7A3F04C51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Google Shape;136;g24e9f82cf36_0_16">
            <a:extLst>
              <a:ext uri="{FF2B5EF4-FFF2-40B4-BE49-F238E27FC236}">
                <a16:creationId xmlns:a16="http://schemas.microsoft.com/office/drawing/2014/main" id="{2686A0F8-291C-1C70-9759-D589C3A4F090}"/>
              </a:ext>
            </a:extLst>
          </p:cNvPr>
          <p:cNvSpPr txBox="1"/>
          <p:nvPr/>
        </p:nvSpPr>
        <p:spPr>
          <a:xfrm>
            <a:off x="6981317" y="1559040"/>
            <a:ext cx="2011437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MC/LSTM</a:t>
            </a:r>
          </a:p>
          <a:p>
            <a:pPr lvl="0"/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LSTM outperforms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8F646-EA1A-28AE-6FC6-CC473071F1CA}"/>
              </a:ext>
            </a:extLst>
          </p:cNvPr>
          <p:cNvSpPr txBox="1"/>
          <p:nvPr/>
        </p:nvSpPr>
        <p:spPr>
          <a:xfrm>
            <a:off x="124867" y="792921"/>
            <a:ext cx="8618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Experimentation with 2 different learning models: Markov Chains and LSTM.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8DC44-A160-F1E6-0F44-C897BE9048A0}"/>
              </a:ext>
            </a:extLst>
          </p:cNvPr>
          <p:cNvSpPr txBox="1"/>
          <p:nvPr/>
        </p:nvSpPr>
        <p:spPr>
          <a:xfrm>
            <a:off x="268665" y="3533606"/>
            <a:ext cx="7198604" cy="292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means obtains with 43 730 </a:t>
            </a:r>
            <a:r>
              <a:rPr lang="en-US" sz="1000" kern="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(*)</a:t>
            </a:r>
            <a:r>
              <a:rPr lang="en-US" sz="1200" kern="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predictions generated at different days, during 3-hour slots.</a:t>
            </a:r>
            <a:endParaRPr lang="en-CH" sz="1200" kern="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FAB62-D273-1E6D-995C-B76983BAAD03}"/>
              </a:ext>
            </a:extLst>
          </p:cNvPr>
          <p:cNvSpPr txBox="1"/>
          <p:nvPr/>
        </p:nvSpPr>
        <p:spPr>
          <a:xfrm>
            <a:off x="268665" y="3844554"/>
            <a:ext cx="4567495" cy="25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000" kern="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(*) : 25 896 generated with Markov Chains and 17 834 with LSTM</a:t>
            </a:r>
            <a:endParaRPr lang="en-CH" sz="1000" kern="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A12EC0-5D16-7511-1598-202DE8769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012" y="2127871"/>
            <a:ext cx="3026372" cy="13151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9A0703-BC8B-67BF-DD8A-6BCCD89EA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2373"/>
            <a:ext cx="3160552" cy="13603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78A20B-C9AC-36AE-9553-2C73439F0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636" y="2106908"/>
            <a:ext cx="2832754" cy="1500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5608A7-9FC8-A137-1AF0-11A695D14212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0" grpId="0"/>
      <p:bldP spid="33" grpId="0"/>
      <p:bldP spid="34" grpId="0"/>
      <p:bldP spid="11" grpId="0"/>
      <p:bldP spid="8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>
          <a:extLst>
            <a:ext uri="{FF2B5EF4-FFF2-40B4-BE49-F238E27FC236}">
              <a16:creationId xmlns:a16="http://schemas.microsoft.com/office/drawing/2014/main" id="{E0959535-141F-E205-D7DC-EF40F7A98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7BB2BF-558B-3249-DF25-F9C086436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3E983-F779-DCF5-AA7F-25DBFA80076C}"/>
              </a:ext>
            </a:extLst>
          </p:cNvPr>
          <p:cNvSpPr txBox="1"/>
          <p:nvPr/>
        </p:nvSpPr>
        <p:spPr>
          <a:xfrm>
            <a:off x="168887" y="740548"/>
            <a:ext cx="888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Applying the “gossip” mechanism to distribute and combine predictions.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9006FA-A445-5C83-35EA-4CFCD73A25C8}"/>
              </a:ext>
            </a:extLst>
          </p:cNvPr>
          <p:cNvSpPr/>
          <p:nvPr/>
        </p:nvSpPr>
        <p:spPr>
          <a:xfrm>
            <a:off x="4508898" y="2373654"/>
            <a:ext cx="225513" cy="27699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2A9B7-A6FE-DB63-64D0-4F459ABCB8EE}"/>
              </a:ext>
            </a:extLst>
          </p:cNvPr>
          <p:cNvSpPr txBox="1"/>
          <p:nvPr/>
        </p:nvSpPr>
        <p:spPr>
          <a:xfrm>
            <a:off x="427296" y="3955695"/>
            <a:ext cx="38322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Computing predictions: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minute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4563F-4146-640E-09BA-468CF1755752}"/>
              </a:ext>
            </a:extLst>
          </p:cNvPr>
          <p:cNvSpPr txBox="1"/>
          <p:nvPr/>
        </p:nvSpPr>
        <p:spPr>
          <a:xfrm>
            <a:off x="5038913" y="3954477"/>
            <a:ext cx="22222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Sharing predictions: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Every minute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16E84646-6904-1E6E-673E-0283D14BC52A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3792813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Ensemble Learning</a:t>
            </a:r>
          </a:p>
        </p:txBody>
      </p:sp>
      <p:sp>
        <p:nvSpPr>
          <p:cNvPr id="3" name="Google Shape;124;p3">
            <a:extLst>
              <a:ext uri="{FF2B5EF4-FFF2-40B4-BE49-F238E27FC236}">
                <a16:creationId xmlns:a16="http://schemas.microsoft.com/office/drawing/2014/main" id="{BF7641BE-E545-4514-646B-CEB5755C318D}"/>
              </a:ext>
            </a:extLst>
          </p:cNvPr>
          <p:cNvSpPr/>
          <p:nvPr/>
        </p:nvSpPr>
        <p:spPr>
          <a:xfrm>
            <a:off x="1079990" y="54687"/>
            <a:ext cx="382472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8CA55-1396-7700-E1CD-4FAF5D79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" y="1169769"/>
            <a:ext cx="3997265" cy="2010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5992C0-7793-0601-1AB3-9E2E1C7BB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660" y="1169770"/>
            <a:ext cx="3801743" cy="2688572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C4FCCBDE-3F09-F513-AB86-43455FDF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A61AD-25E1-CFE0-DB9A-7953439D5D07}"/>
              </a:ext>
            </a:extLst>
          </p:cNvPr>
          <p:cNvSpPr txBox="1"/>
          <p:nvPr/>
        </p:nvSpPr>
        <p:spPr>
          <a:xfrm>
            <a:off x="273869" y="4525085"/>
            <a:ext cx="4305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-GB" sz="180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constraint on node classifiers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1E9A3-637C-9A43-C9AB-F08ACF87D820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3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/>
      <p:bldP spid="1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9A23F7C3-94B2-AB0B-EE27-A6193F4BE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36;g24e9f82cf36_0_16">
            <a:extLst>
              <a:ext uri="{FF2B5EF4-FFF2-40B4-BE49-F238E27FC236}">
                <a16:creationId xmlns:a16="http://schemas.microsoft.com/office/drawing/2014/main" id="{069A836A-D825-7857-202F-A9EC0998EC8A}"/>
              </a:ext>
            </a:extLst>
          </p:cNvPr>
          <p:cNvSpPr txBox="1"/>
          <p:nvPr/>
        </p:nvSpPr>
        <p:spPr>
          <a:xfrm>
            <a:off x="278427" y="1316750"/>
            <a:ext cx="37762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of 3 aggregators:</a:t>
            </a:r>
          </a:p>
        </p:txBody>
      </p:sp>
      <p:sp>
        <p:nvSpPr>
          <p:cNvPr id="32" name="Google Shape;136;g24e9f82cf36_0_16">
            <a:extLst>
              <a:ext uri="{FF2B5EF4-FFF2-40B4-BE49-F238E27FC236}">
                <a16:creationId xmlns:a16="http://schemas.microsoft.com/office/drawing/2014/main" id="{11FC89B5-A5DA-8860-A8E6-6FABA0976361}"/>
              </a:ext>
            </a:extLst>
          </p:cNvPr>
          <p:cNvSpPr txBox="1"/>
          <p:nvPr/>
        </p:nvSpPr>
        <p:spPr>
          <a:xfrm>
            <a:off x="414108" y="4428000"/>
            <a:ext cx="342637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‘dist_power_last’ aggregator outperforms</a:t>
            </a:r>
          </a:p>
        </p:txBody>
      </p:sp>
      <p:pic>
        <p:nvPicPr>
          <p:cNvPr id="18" name="Picture 17" descr="A graph showing a number of green and gray bars&#10;&#10;Description automatically generated">
            <a:extLst>
              <a:ext uri="{FF2B5EF4-FFF2-40B4-BE49-F238E27FC236}">
                <a16:creationId xmlns:a16="http://schemas.microsoft.com/office/drawing/2014/main" id="{03D529B9-6B3D-4CFE-262E-D3956FA0F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9" y="1826374"/>
            <a:ext cx="3116543" cy="1792472"/>
          </a:xfrm>
          <a:prstGeom prst="rect">
            <a:avLst/>
          </a:prstGeom>
        </p:spPr>
      </p:pic>
      <p:sp>
        <p:nvSpPr>
          <p:cNvPr id="9" name="Google Shape;157;p28">
            <a:extLst>
              <a:ext uri="{FF2B5EF4-FFF2-40B4-BE49-F238E27FC236}">
                <a16:creationId xmlns:a16="http://schemas.microsoft.com/office/drawing/2014/main" id="{227B15A5-D012-C80B-723A-95927353B269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5171447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Assessing Gossip Ensemble Learning</a:t>
            </a:r>
          </a:p>
        </p:txBody>
      </p:sp>
      <p:sp>
        <p:nvSpPr>
          <p:cNvPr id="13" name="Google Shape;124;p3">
            <a:extLst>
              <a:ext uri="{FF2B5EF4-FFF2-40B4-BE49-F238E27FC236}">
                <a16:creationId xmlns:a16="http://schemas.microsoft.com/office/drawing/2014/main" id="{F9C4F9AD-3F02-7FE5-81F0-2C50B49E825E}"/>
              </a:ext>
            </a:extLst>
          </p:cNvPr>
          <p:cNvSpPr/>
          <p:nvPr/>
        </p:nvSpPr>
        <p:spPr>
          <a:xfrm>
            <a:off x="1079990" y="54687"/>
            <a:ext cx="4912847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B30788-9814-081B-36F2-287AD2355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ED8CA54-02A6-268E-AFBB-3AB51C70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36;g24e9f82cf36_0_16">
            <a:extLst>
              <a:ext uri="{FF2B5EF4-FFF2-40B4-BE49-F238E27FC236}">
                <a16:creationId xmlns:a16="http://schemas.microsoft.com/office/drawing/2014/main" id="{01532585-B37E-6519-DD5C-8104805326E5}"/>
              </a:ext>
            </a:extLst>
          </p:cNvPr>
          <p:cNvSpPr txBox="1"/>
          <p:nvPr/>
        </p:nvSpPr>
        <p:spPr>
          <a:xfrm>
            <a:off x="4459536" y="1316749"/>
            <a:ext cx="476828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Comparison with Gossip Federated Learning:</a:t>
            </a:r>
          </a:p>
        </p:txBody>
      </p:sp>
      <p:sp>
        <p:nvSpPr>
          <p:cNvPr id="10" name="Google Shape;136;g24e9f82cf36_0_16">
            <a:extLst>
              <a:ext uri="{FF2B5EF4-FFF2-40B4-BE49-F238E27FC236}">
                <a16:creationId xmlns:a16="http://schemas.microsoft.com/office/drawing/2014/main" id="{B98CCE4C-0D88-B2D3-6D2F-F8AB2AE7305E}"/>
              </a:ext>
            </a:extLst>
          </p:cNvPr>
          <p:cNvSpPr txBox="1"/>
          <p:nvPr/>
        </p:nvSpPr>
        <p:spPr>
          <a:xfrm>
            <a:off x="124867" y="850191"/>
            <a:ext cx="654815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Experimentation with a mix of MC and LSTM classifiers</a:t>
            </a:r>
          </a:p>
        </p:txBody>
      </p:sp>
      <p:sp>
        <p:nvSpPr>
          <p:cNvPr id="11" name="Google Shape;136;g24e9f82cf36_0_16">
            <a:extLst>
              <a:ext uri="{FF2B5EF4-FFF2-40B4-BE49-F238E27FC236}">
                <a16:creationId xmlns:a16="http://schemas.microsoft.com/office/drawing/2014/main" id="{C2B216E4-A4A5-2F75-A5BD-523E87F6B7AB}"/>
              </a:ext>
            </a:extLst>
          </p:cNvPr>
          <p:cNvSpPr txBox="1"/>
          <p:nvPr/>
        </p:nvSpPr>
        <p:spPr>
          <a:xfrm>
            <a:off x="4927164" y="4428798"/>
            <a:ext cx="392464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Ensemble Learning just behind Gossip Federated Learning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0A8F3-EA7E-6D75-DBB3-9EB61C0E3617}"/>
              </a:ext>
            </a:extLst>
          </p:cNvPr>
          <p:cNvSpPr txBox="1"/>
          <p:nvPr/>
        </p:nvSpPr>
        <p:spPr>
          <a:xfrm>
            <a:off x="278427" y="3734306"/>
            <a:ext cx="4181109" cy="504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200" kern="100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 means obtains with 115 950 predictions generated at different days, during 3-hour slots.</a:t>
            </a:r>
            <a:endParaRPr lang="en-CH" sz="1200" kern="100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618C5-6D46-2A06-58D7-BCB59E94C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522" y="1686040"/>
            <a:ext cx="4124580" cy="2611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6C4E2-BE60-9A7E-262A-65581752BAE9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99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8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9587D55-688A-C5C3-2798-1EDDBB46732B}"/>
              </a:ext>
            </a:extLst>
          </p:cNvPr>
          <p:cNvSpPr txBox="1">
            <a:spLocks/>
          </p:cNvSpPr>
          <p:nvPr/>
        </p:nvSpPr>
        <p:spPr>
          <a:xfrm>
            <a:off x="720089" y="939997"/>
            <a:ext cx="7886700" cy="377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  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pPr>
              <a:buSzPct val="80000"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 by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pricing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tragedy of the common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 management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‘Free-rider’ behaviours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storage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shortage</a:t>
            </a:r>
            <a:endParaRPr lang="en-GB" dirty="0">
              <a:solidFill>
                <a:schemeClr val="bg1"/>
              </a:solidFill>
              <a:highlight>
                <a:srgbClr val="000000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7FEB7449-08A3-42CD-9322-BC77BFCECA93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EA64368C-A3AA-FE57-87A3-E4A01120FBC5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D68B1-D144-DF7D-E040-F6A3F7A1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07C701-F811-45BB-BA2C-F0DD93DD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EF15B-E5E3-4A03-88EF-A1B5B3310851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7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566C2-51F4-46F5-FAF4-CF9044F8F857}"/>
              </a:ext>
            </a:extLst>
          </p:cNvPr>
          <p:cNvSpPr txBox="1"/>
          <p:nvPr/>
        </p:nvSpPr>
        <p:spPr>
          <a:xfrm>
            <a:off x="185659" y="791107"/>
            <a:ext cx="894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HES-SO Valais’s research (study on social acceptance of microgrid applications)</a:t>
            </a:r>
          </a:p>
        </p:txBody>
      </p:sp>
      <p:pic>
        <p:nvPicPr>
          <p:cNvPr id="12" name="Picture 11" descr="A car charging at a charging station&#10;&#10;Description automatically generated">
            <a:extLst>
              <a:ext uri="{FF2B5EF4-FFF2-40B4-BE49-F238E27FC236}">
                <a16:creationId xmlns:a16="http://schemas.microsoft.com/office/drawing/2014/main" id="{2D4D9EBD-95B2-6FC4-8763-85E6C0EE7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06" y="1946861"/>
            <a:ext cx="1437801" cy="877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76EAE9-4D71-1F98-DBF5-5F192300E068}"/>
              </a:ext>
            </a:extLst>
          </p:cNvPr>
          <p:cNvSpPr txBox="1"/>
          <p:nvPr/>
        </p:nvSpPr>
        <p:spPr>
          <a:xfrm>
            <a:off x="185658" y="1160990"/>
            <a:ext cx="815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the “prosumer” twin (represents a microgrid community member)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9ACDA6-4A16-0E4A-43A2-D66FF3C40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98D84-EBFD-3967-48DD-7B8FA16A5B43}"/>
              </a:ext>
            </a:extLst>
          </p:cNvPr>
          <p:cNvSpPr txBox="1"/>
          <p:nvPr/>
        </p:nvSpPr>
        <p:spPr>
          <a:xfrm>
            <a:off x="188236" y="1539431"/>
            <a:ext cx="69196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scenarios reproducing social dimension problems: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A2EC8D-B839-A6B3-742D-CAD66C459D31}"/>
              </a:ext>
            </a:extLst>
          </p:cNvPr>
          <p:cNvSpPr txBox="1"/>
          <p:nvPr/>
        </p:nvSpPr>
        <p:spPr>
          <a:xfrm>
            <a:off x="227099" y="2991186"/>
            <a:ext cx="451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of new Digital Twin algorithms: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3A5E7-B0B2-5E6E-37BA-522354192877}"/>
              </a:ext>
            </a:extLst>
          </p:cNvPr>
          <p:cNvSpPr txBox="1"/>
          <p:nvPr/>
        </p:nvSpPr>
        <p:spPr>
          <a:xfrm>
            <a:off x="596333" y="3368271"/>
            <a:ext cx="4324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pricing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Tragedy of the common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 descr="A silhouette of a city at night&#10;&#10;Description automatically generated">
            <a:extLst>
              <a:ext uri="{FF2B5EF4-FFF2-40B4-BE49-F238E27FC236}">
                <a16:creationId xmlns:a16="http://schemas.microsoft.com/office/drawing/2014/main" id="{63998448-17D3-A12F-D5E7-DC7AB621E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698" y="1951306"/>
            <a:ext cx="1169205" cy="865177"/>
          </a:xfrm>
          <a:prstGeom prst="rect">
            <a:avLst/>
          </a:prstGeom>
        </p:spPr>
      </p:pic>
      <p:pic>
        <p:nvPicPr>
          <p:cNvPr id="32" name="Picture 31" descr="A yellow smiley faces with a sad face&#10;&#10;Description automatically generated">
            <a:extLst>
              <a:ext uri="{FF2B5EF4-FFF2-40B4-BE49-F238E27FC236}">
                <a16:creationId xmlns:a16="http://schemas.microsoft.com/office/drawing/2014/main" id="{E527E855-0060-0CF8-438F-5C7D764EC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421" y="3807597"/>
            <a:ext cx="603181" cy="4312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9BD2A9C-D9B7-B18F-7AEC-89E1ABE63778}"/>
              </a:ext>
            </a:extLst>
          </p:cNvPr>
          <p:cNvSpPr txBox="1"/>
          <p:nvPr/>
        </p:nvSpPr>
        <p:spPr>
          <a:xfrm>
            <a:off x="227099" y="4521200"/>
            <a:ext cx="506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Assessments of the new algorithms with the 3 scenarios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F2B738D-FD36-6C8A-E121-EDF11C57E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273" y="1945709"/>
            <a:ext cx="1169205" cy="87683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9FC8DE8-A284-B414-8C72-313EB9725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206" y="3376478"/>
            <a:ext cx="1437802" cy="4390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27CC5-048E-742A-4E00-19B9A20D2B97}"/>
              </a:ext>
            </a:extLst>
          </p:cNvPr>
          <p:cNvSpPr txBox="1"/>
          <p:nvPr/>
        </p:nvSpPr>
        <p:spPr>
          <a:xfrm>
            <a:off x="631773" y="1916403"/>
            <a:ext cx="2131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Tragedy of the common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95DDB5-632E-F69A-98C1-C71D734234AD}"/>
              </a:ext>
            </a:extLst>
          </p:cNvPr>
          <p:cNvSpPr txBox="1"/>
          <p:nvPr/>
        </p:nvSpPr>
        <p:spPr>
          <a:xfrm>
            <a:off x="644240" y="2240370"/>
            <a:ext cx="2131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Free-rider behaviours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D995D7-3208-06B0-D8D1-96D99847E2DA}"/>
              </a:ext>
            </a:extLst>
          </p:cNvPr>
          <p:cNvSpPr txBox="1"/>
          <p:nvPr/>
        </p:nvSpPr>
        <p:spPr>
          <a:xfrm>
            <a:off x="644239" y="2576322"/>
            <a:ext cx="2131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shortages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7A2B5D-E5EB-FB43-6722-2FFDF736A7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316" y="4238841"/>
            <a:ext cx="374006" cy="3032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060363-1AB5-883B-DF46-A0D62692972A}"/>
              </a:ext>
            </a:extLst>
          </p:cNvPr>
          <p:cNvSpPr txBox="1"/>
          <p:nvPr/>
        </p:nvSpPr>
        <p:spPr>
          <a:xfrm>
            <a:off x="596333" y="4097001"/>
            <a:ext cx="3739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storage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shortage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C25F87-CBB1-606B-8F24-C20C4C8E1BAA}"/>
              </a:ext>
            </a:extLst>
          </p:cNvPr>
          <p:cNvSpPr txBox="1"/>
          <p:nvPr/>
        </p:nvSpPr>
        <p:spPr>
          <a:xfrm>
            <a:off x="596333" y="3731282"/>
            <a:ext cx="4521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SzPct val="50000"/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 management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‘Free-rider’ behaviours</a:t>
            </a:r>
          </a:p>
        </p:txBody>
      </p:sp>
      <p:pic>
        <p:nvPicPr>
          <p:cNvPr id="29" name="Picture 28" descr="A row of white cabinets&#10;&#10;Description automatically generated">
            <a:extLst>
              <a:ext uri="{FF2B5EF4-FFF2-40B4-BE49-F238E27FC236}">
                <a16:creationId xmlns:a16="http://schemas.microsoft.com/office/drawing/2014/main" id="{5AF6A60C-7932-3BDE-1D98-4FFE7EE671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8794" y="4238841"/>
            <a:ext cx="745813" cy="343604"/>
          </a:xfrm>
          <a:prstGeom prst="rect">
            <a:avLst/>
          </a:prstGeom>
        </p:spPr>
      </p:pic>
      <p:sp>
        <p:nvSpPr>
          <p:cNvPr id="19" name="Google Shape;157;p28">
            <a:extLst>
              <a:ext uri="{FF2B5EF4-FFF2-40B4-BE49-F238E27FC236}">
                <a16:creationId xmlns:a16="http://schemas.microsoft.com/office/drawing/2014/main" id="{57E7804E-DCA3-E2DB-91AE-904A7B6640B5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5776813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 by design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24;p3">
            <a:extLst>
              <a:ext uri="{FF2B5EF4-FFF2-40B4-BE49-F238E27FC236}">
                <a16:creationId xmlns:a16="http://schemas.microsoft.com/office/drawing/2014/main" id="{28F7E0FC-8BF3-65C0-A629-2BEAEB0A31F6}"/>
              </a:ext>
            </a:extLst>
          </p:cNvPr>
          <p:cNvSpPr/>
          <p:nvPr/>
        </p:nvSpPr>
        <p:spPr>
          <a:xfrm>
            <a:off x="1079990" y="54687"/>
            <a:ext cx="5568283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6671A6-7158-5AC0-E101-D84D9093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6FC507-3B84-78AA-95D9-5210F924537B}"/>
              </a:ext>
            </a:extLst>
          </p:cNvPr>
          <p:cNvCxnSpPr/>
          <p:nvPr/>
        </p:nvCxnSpPr>
        <p:spPr>
          <a:xfrm flipV="1">
            <a:off x="5874106" y="2884317"/>
            <a:ext cx="0" cy="44542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CDF84F-5CD8-0DA3-892C-F3EB32CEF742}"/>
              </a:ext>
            </a:extLst>
          </p:cNvPr>
          <p:cNvCxnSpPr>
            <a:cxnSpLocks/>
          </p:cNvCxnSpPr>
          <p:nvPr/>
        </p:nvCxnSpPr>
        <p:spPr>
          <a:xfrm flipV="1">
            <a:off x="7129425" y="2884317"/>
            <a:ext cx="0" cy="79520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622DF-E068-6CF2-7941-B103A841B1C7}"/>
              </a:ext>
            </a:extLst>
          </p:cNvPr>
          <p:cNvCxnSpPr>
            <a:cxnSpLocks/>
          </p:cNvCxnSpPr>
          <p:nvPr/>
        </p:nvCxnSpPr>
        <p:spPr>
          <a:xfrm flipV="1">
            <a:off x="8534400" y="2884317"/>
            <a:ext cx="0" cy="12600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BC4370-EE9C-A88B-FAB8-4F031BB8DB59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  <p:bldP spid="20" grpId="0"/>
      <p:bldP spid="21" grpId="0"/>
      <p:bldP spid="39" grpId="0"/>
      <p:bldP spid="8" grpId="0"/>
      <p:bldP spid="9" grpId="0"/>
      <p:bldP spid="14" grpId="0"/>
      <p:bldP spid="25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4719B8-89A6-BE46-7A52-1F04F4197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8BC29E5A-F351-52FD-B32B-6697B4942349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6989402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ct val="50000"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 pricing to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tragedy of the common</a:t>
            </a:r>
          </a:p>
        </p:txBody>
      </p:sp>
      <p:sp>
        <p:nvSpPr>
          <p:cNvPr id="8" name="Google Shape;124;p3">
            <a:extLst>
              <a:ext uri="{FF2B5EF4-FFF2-40B4-BE49-F238E27FC236}">
                <a16:creationId xmlns:a16="http://schemas.microsoft.com/office/drawing/2014/main" id="{A00E320D-6010-0887-84D8-8C32295B9150}"/>
              </a:ext>
            </a:extLst>
          </p:cNvPr>
          <p:cNvSpPr/>
          <p:nvPr/>
        </p:nvSpPr>
        <p:spPr>
          <a:xfrm>
            <a:off x="1079990" y="54687"/>
            <a:ext cx="6989402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BA2B69-8696-9514-767C-2C05CC2D7FC1}"/>
              </a:ext>
            </a:extLst>
          </p:cNvPr>
          <p:cNvSpPr txBox="1"/>
          <p:nvPr/>
        </p:nvSpPr>
        <p:spPr>
          <a:xfrm>
            <a:off x="41885" y="721154"/>
            <a:ext cx="3750850" cy="374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Application of dynamic pricing</a:t>
            </a:r>
          </a:p>
        </p:txBody>
      </p:sp>
      <p:pic>
        <p:nvPicPr>
          <p:cNvPr id="27" name="Picture 26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8FAF93D7-DF93-881E-3EF3-EFDC3781D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59" y="1181255"/>
            <a:ext cx="3327233" cy="15667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7C3561-5105-E4E1-9552-B4FE9C740486}"/>
              </a:ext>
            </a:extLst>
          </p:cNvPr>
          <p:cNvSpPr txBox="1"/>
          <p:nvPr/>
        </p:nvSpPr>
        <p:spPr>
          <a:xfrm>
            <a:off x="3540592" y="718138"/>
            <a:ext cx="573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Deferral of electricity demand following rate increases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31B10E-FF1C-48C7-13E8-BF7528EEA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00" y="1080000"/>
            <a:ext cx="4203336" cy="383637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3DCD93-C336-B38A-A9D5-0451A0748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00" y="1080000"/>
            <a:ext cx="4203336" cy="3836378"/>
          </a:xfrm>
          <a:prstGeom prst="rect">
            <a:avLst/>
          </a:prstGeom>
        </p:spPr>
      </p:pic>
      <p:pic>
        <p:nvPicPr>
          <p:cNvPr id="12" name="Picture 11" descr="A diagram of a power supply&#10;&#10;AI-generated content may be incorrect.">
            <a:extLst>
              <a:ext uri="{FF2B5EF4-FFF2-40B4-BE49-F238E27FC236}">
                <a16:creationId xmlns:a16="http://schemas.microsoft.com/office/drawing/2014/main" id="{E1B17CA9-0EE1-6D57-B463-A3804F10F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0000" y="1080000"/>
            <a:ext cx="4203336" cy="3836378"/>
          </a:xfrm>
          <a:prstGeom prst="rect">
            <a:avLst/>
          </a:prstGeom>
        </p:spPr>
      </p:pic>
      <p:pic>
        <p:nvPicPr>
          <p:cNvPr id="14" name="Picture 13" descr="A diagram of a power supply&#10;&#10;AI-generated content may be incorrect.">
            <a:extLst>
              <a:ext uri="{FF2B5EF4-FFF2-40B4-BE49-F238E27FC236}">
                <a16:creationId xmlns:a16="http://schemas.microsoft.com/office/drawing/2014/main" id="{3CCF7074-A067-0ED6-DE35-10F4B5F88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000" y="1080000"/>
            <a:ext cx="4203336" cy="38363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B3BA497-6B18-A593-D8D0-84C3A3B8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FB5ABF-99D6-E0A9-A3F8-C8B3825D0FC2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FCD3D27-1012-E0CC-930D-7D3B9B60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56" y="962077"/>
            <a:ext cx="8209244" cy="2957093"/>
          </a:xfrm>
          <a:prstGeom prst="rect">
            <a:avLst/>
          </a:prstGeom>
        </p:spPr>
      </p:pic>
      <p:sp>
        <p:nvSpPr>
          <p:cNvPr id="39" name="Arc 38">
            <a:extLst>
              <a:ext uri="{FF2B5EF4-FFF2-40B4-BE49-F238E27FC236}">
                <a16:creationId xmlns:a16="http://schemas.microsoft.com/office/drawing/2014/main" id="{918C2E15-2757-E578-11E2-A13BC50886F9}"/>
              </a:ext>
            </a:extLst>
          </p:cNvPr>
          <p:cNvSpPr/>
          <p:nvPr/>
        </p:nvSpPr>
        <p:spPr>
          <a:xfrm>
            <a:off x="2705265" y="960101"/>
            <a:ext cx="4251239" cy="2140323"/>
          </a:xfrm>
          <a:prstGeom prst="arc">
            <a:avLst>
              <a:gd name="adj1" fmla="val 10852032"/>
              <a:gd name="adj2" fmla="val 20027060"/>
            </a:avLst>
          </a:prstGeom>
          <a:ln w="25400">
            <a:solidFill>
              <a:schemeClr val="accent2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CH" sz="1350" kern="120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98" name="Picture 97" descr="A black and white icon of hands shaking with a pen&#10;&#10;AI-generated content may be incorrect.">
            <a:extLst>
              <a:ext uri="{FF2B5EF4-FFF2-40B4-BE49-F238E27FC236}">
                <a16:creationId xmlns:a16="http://schemas.microsoft.com/office/drawing/2014/main" id="{DEC2B83D-FDA2-DFF0-5DEE-479D6C5C1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80" y="2553959"/>
            <a:ext cx="298807" cy="298807"/>
          </a:xfrm>
          <a:prstGeom prst="rect">
            <a:avLst/>
          </a:prstGeom>
        </p:spPr>
      </p:pic>
      <p:sp>
        <p:nvSpPr>
          <p:cNvPr id="41" name="Arc 40">
            <a:extLst>
              <a:ext uri="{FF2B5EF4-FFF2-40B4-BE49-F238E27FC236}">
                <a16:creationId xmlns:a16="http://schemas.microsoft.com/office/drawing/2014/main" id="{FD9CC59C-36C7-99A0-0525-44FE524481DA}"/>
              </a:ext>
            </a:extLst>
          </p:cNvPr>
          <p:cNvSpPr/>
          <p:nvPr/>
        </p:nvSpPr>
        <p:spPr>
          <a:xfrm flipV="1">
            <a:off x="2705264" y="3125307"/>
            <a:ext cx="4314021" cy="698178"/>
          </a:xfrm>
          <a:prstGeom prst="arc">
            <a:avLst>
              <a:gd name="adj1" fmla="val 10862040"/>
              <a:gd name="adj2" fmla="val 21030230"/>
            </a:avLst>
          </a:prstGeom>
          <a:ln w="25400">
            <a:solidFill>
              <a:schemeClr val="accent2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CH" sz="1350" kern="120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4CEF18B5-5ED9-FE9E-76E6-2F7E31F30A26}"/>
              </a:ext>
            </a:extLst>
          </p:cNvPr>
          <p:cNvSpPr/>
          <p:nvPr/>
        </p:nvSpPr>
        <p:spPr>
          <a:xfrm>
            <a:off x="2642483" y="820157"/>
            <a:ext cx="3708487" cy="962809"/>
          </a:xfrm>
          <a:prstGeom prst="arc">
            <a:avLst>
              <a:gd name="adj1" fmla="val 10950438"/>
              <a:gd name="adj2" fmla="val 21476204"/>
            </a:avLst>
          </a:prstGeom>
          <a:ln w="25400">
            <a:solidFill>
              <a:schemeClr val="accent2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CH" sz="1350" kern="120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B2C8253-E101-343E-852F-4D6C6DF262BE}"/>
              </a:ext>
            </a:extLst>
          </p:cNvPr>
          <p:cNvSpPr/>
          <p:nvPr/>
        </p:nvSpPr>
        <p:spPr>
          <a:xfrm>
            <a:off x="6438736" y="2364664"/>
            <a:ext cx="2349628" cy="1342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  <a:p>
            <a:pPr algn="ctr" defTabSz="685800">
              <a:buClrTx/>
            </a:pPr>
            <a:endParaRPr lang="en-GB" sz="1786" kern="120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58" name="ZoneTexte 199">
            <a:extLst>
              <a:ext uri="{FF2B5EF4-FFF2-40B4-BE49-F238E27FC236}">
                <a16:creationId xmlns:a16="http://schemas.microsoft.com/office/drawing/2014/main" id="{161682EC-A97D-9654-47F8-B6321F56D8BD}"/>
              </a:ext>
            </a:extLst>
          </p:cNvPr>
          <p:cNvSpPr txBox="1"/>
          <p:nvPr/>
        </p:nvSpPr>
        <p:spPr>
          <a:xfrm>
            <a:off x="6472839" y="2398453"/>
            <a:ext cx="215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Award/penalty attribution based on:</a:t>
            </a:r>
          </a:p>
        </p:txBody>
      </p:sp>
      <p:pic>
        <p:nvPicPr>
          <p:cNvPr id="95" name="Google Shape;139;p1" descr="A black and white image of a couple of gears&#10;&#10;Description automatically generated">
            <a:extLst>
              <a:ext uri="{FF2B5EF4-FFF2-40B4-BE49-F238E27FC236}">
                <a16:creationId xmlns:a16="http://schemas.microsoft.com/office/drawing/2014/main" id="{F7D68D0A-E7D4-9147-4BA4-F92D92ABF1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9254" y="1277945"/>
            <a:ext cx="245529" cy="254994"/>
          </a:xfrm>
          <a:prstGeom prst="rect">
            <a:avLst/>
          </a:prstGeom>
          <a:solidFill>
            <a:srgbClr val="002060"/>
          </a:solidFill>
          <a:ln>
            <a:noFill/>
          </a:ln>
        </p:spPr>
      </p:pic>
      <p:pic>
        <p:nvPicPr>
          <p:cNvPr id="149" name="Picture 148" descr="A black and white image of a magnifying glass&#10;&#10;Description automatically generated">
            <a:extLst>
              <a:ext uri="{FF2B5EF4-FFF2-40B4-BE49-F238E27FC236}">
                <a16:creationId xmlns:a16="http://schemas.microsoft.com/office/drawing/2014/main" id="{CDF73453-81E8-52CB-1BF5-8968A866D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319" y="3311160"/>
            <a:ext cx="440834" cy="283705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2ADD22B7-EE2A-1CB2-71C5-BD2CA04B0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420" y="734340"/>
            <a:ext cx="139276" cy="200878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6551E9F8-F7C3-AC79-12BC-E76D01B01912}"/>
              </a:ext>
            </a:extLst>
          </p:cNvPr>
          <p:cNvSpPr/>
          <p:nvPr/>
        </p:nvSpPr>
        <p:spPr>
          <a:xfrm rot="16200000" flipH="1" flipV="1">
            <a:off x="2369932" y="2484252"/>
            <a:ext cx="760641" cy="521469"/>
          </a:xfrm>
          <a:prstGeom prst="arc">
            <a:avLst>
              <a:gd name="adj1" fmla="val 10214248"/>
              <a:gd name="adj2" fmla="val 455137"/>
            </a:avLst>
          </a:prstGeom>
          <a:ln w="31750">
            <a:solidFill>
              <a:srgbClr val="00B05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CH" sz="1350" kern="1200">
              <a:solidFill>
                <a:prstClr val="black"/>
              </a:solidFill>
              <a:latin typeface="Aptos" panose="02110004020202020204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B4F7050-F3B9-EEB3-075D-42DE4FA26714}"/>
              </a:ext>
            </a:extLst>
          </p:cNvPr>
          <p:cNvCxnSpPr>
            <a:cxnSpLocks/>
          </p:cNvCxnSpPr>
          <p:nvPr/>
        </p:nvCxnSpPr>
        <p:spPr>
          <a:xfrm>
            <a:off x="6053986" y="4639904"/>
            <a:ext cx="522470" cy="4266"/>
          </a:xfrm>
          <a:prstGeom prst="straightConnector1">
            <a:avLst/>
          </a:prstGeom>
          <a:ln w="254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199">
            <a:extLst>
              <a:ext uri="{FF2B5EF4-FFF2-40B4-BE49-F238E27FC236}">
                <a16:creationId xmlns:a16="http://schemas.microsoft.com/office/drawing/2014/main" id="{0CA7FCD7-80BD-C9EB-76E3-64C1E7CD1E9D}"/>
              </a:ext>
            </a:extLst>
          </p:cNvPr>
          <p:cNvSpPr txBox="1"/>
          <p:nvPr/>
        </p:nvSpPr>
        <p:spPr>
          <a:xfrm>
            <a:off x="6658081" y="4526150"/>
            <a:ext cx="19865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“peer to peer” supply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7A605BF-D174-070E-A939-883712A49B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554" y="3714675"/>
            <a:ext cx="192671" cy="216263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E31375-4B6F-3CFD-6889-75B9FB9E988E}"/>
              </a:ext>
            </a:extLst>
          </p:cNvPr>
          <p:cNvCxnSpPr>
            <a:cxnSpLocks/>
          </p:cNvCxnSpPr>
          <p:nvPr/>
        </p:nvCxnSpPr>
        <p:spPr>
          <a:xfrm>
            <a:off x="6053985" y="4877203"/>
            <a:ext cx="522470" cy="4266"/>
          </a:xfrm>
          <a:prstGeom prst="straightConnector1">
            <a:avLst/>
          </a:prstGeom>
          <a:ln w="254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199">
            <a:extLst>
              <a:ext uri="{FF2B5EF4-FFF2-40B4-BE49-F238E27FC236}">
                <a16:creationId xmlns:a16="http://schemas.microsoft.com/office/drawing/2014/main" id="{18E955C2-6309-1E1C-6834-6AA0E9B0BE0B}"/>
              </a:ext>
            </a:extLst>
          </p:cNvPr>
          <p:cNvSpPr txBox="1"/>
          <p:nvPr/>
        </p:nvSpPr>
        <p:spPr>
          <a:xfrm>
            <a:off x="6666613" y="4761787"/>
            <a:ext cx="19865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award/penalty attribution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5550FFE-1076-7439-25B5-B7A9C20A42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963" y="971928"/>
            <a:ext cx="192671" cy="21626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6B91330-A37F-6BC1-2825-676FCF42E5FF}"/>
              </a:ext>
            </a:extLst>
          </p:cNvPr>
          <p:cNvSpPr txBox="1"/>
          <p:nvPr/>
        </p:nvSpPr>
        <p:spPr>
          <a:xfrm>
            <a:off x="3750188" y="687191"/>
            <a:ext cx="54816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825" kern="1200" dirty="0">
                <a:solidFill>
                  <a:srgbClr val="FF0000"/>
                </a:solidFill>
                <a:latin typeface="Aptos" panose="02110004020202020204"/>
                <a:ea typeface="+mn-ea"/>
                <a:cs typeface="+mn-cs"/>
              </a:rPr>
              <a:t>-460 pts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AB40F9-0FFF-6D6B-E0AE-E15F30EFF877}"/>
              </a:ext>
            </a:extLst>
          </p:cNvPr>
          <p:cNvSpPr txBox="1"/>
          <p:nvPr/>
        </p:nvSpPr>
        <p:spPr>
          <a:xfrm>
            <a:off x="3889047" y="1015773"/>
            <a:ext cx="747579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825" kern="1200" dirty="0">
                <a:solidFill>
                  <a:srgbClr val="00B050"/>
                </a:solidFill>
                <a:latin typeface="Aptos" panose="02110004020202020204"/>
                <a:ea typeface="+mn-ea"/>
                <a:cs typeface="+mn-cs"/>
              </a:rPr>
              <a:t>+150 pts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1412FC1-89EA-A725-90CC-7170773419E0}"/>
              </a:ext>
            </a:extLst>
          </p:cNvPr>
          <p:cNvSpPr txBox="1"/>
          <p:nvPr/>
        </p:nvSpPr>
        <p:spPr>
          <a:xfrm>
            <a:off x="4640917" y="3885958"/>
            <a:ext cx="91106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825" kern="1200" dirty="0">
                <a:solidFill>
                  <a:srgbClr val="00B050"/>
                </a:solidFill>
                <a:latin typeface="Aptos" panose="02110004020202020204"/>
                <a:ea typeface="+mn-ea"/>
                <a:cs typeface="+mn-cs"/>
              </a:rPr>
              <a:t>+220 pts</a:t>
            </a:r>
          </a:p>
        </p:txBody>
      </p:sp>
      <p:sp>
        <p:nvSpPr>
          <p:cNvPr id="99" name="ZoneTexte 199">
            <a:extLst>
              <a:ext uri="{FF2B5EF4-FFF2-40B4-BE49-F238E27FC236}">
                <a16:creationId xmlns:a16="http://schemas.microsoft.com/office/drawing/2014/main" id="{5FE05362-F8DA-B58D-61C1-ECC063030DED}"/>
              </a:ext>
            </a:extLst>
          </p:cNvPr>
          <p:cNvSpPr txBox="1"/>
          <p:nvPr/>
        </p:nvSpPr>
        <p:spPr>
          <a:xfrm>
            <a:off x="2319005" y="2530314"/>
            <a:ext cx="6322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GB" sz="750" kern="1200" dirty="0">
                <a:solidFill>
                  <a:srgbClr val="00B050"/>
                </a:solidFill>
                <a:latin typeface="Aptos" panose="02110004020202020204"/>
                <a:ea typeface="+mn-ea"/>
                <a:cs typeface="+mn-cs"/>
              </a:rPr>
              <a:t>Supply</a:t>
            </a:r>
          </a:p>
          <a:p>
            <a:pPr algn="ctr" defTabSz="685800">
              <a:buClrTx/>
            </a:pPr>
            <a:r>
              <a:rPr lang="en-GB" sz="750" kern="1200" dirty="0">
                <a:solidFill>
                  <a:srgbClr val="00B050"/>
                </a:solidFill>
                <a:latin typeface="Aptos" panose="02110004020202020204"/>
                <a:ea typeface="+mn-ea"/>
                <a:cs typeface="+mn-cs"/>
              </a:rPr>
              <a:t>Contract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4B59AF4-66C4-B471-35CD-6C41D16B664F}"/>
              </a:ext>
            </a:extLst>
          </p:cNvPr>
          <p:cNvSpPr/>
          <p:nvPr/>
        </p:nvSpPr>
        <p:spPr>
          <a:xfrm>
            <a:off x="3075907" y="2509848"/>
            <a:ext cx="299780" cy="321936"/>
          </a:xfrm>
          <a:prstGeom prst="round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 dirty="0">
              <a:solidFill>
                <a:prstClr val="white"/>
              </a:solidFill>
              <a:latin typeface="Aptos" panose="02110004020202020204"/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9C47C1C-0D59-D404-0A38-153129AAC1D6}"/>
              </a:ext>
            </a:extLst>
          </p:cNvPr>
          <p:cNvCxnSpPr>
            <a:cxnSpLocks/>
          </p:cNvCxnSpPr>
          <p:nvPr/>
        </p:nvCxnSpPr>
        <p:spPr>
          <a:xfrm>
            <a:off x="3244805" y="2840093"/>
            <a:ext cx="0" cy="14316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9ECCE48-5113-BADE-1568-16CC241EA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189" y="4280069"/>
            <a:ext cx="2722111" cy="76513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2EC2DA2-991A-03A3-C2B1-B2C959798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3" name="Google Shape;157;p28">
            <a:extLst>
              <a:ext uri="{FF2B5EF4-FFF2-40B4-BE49-F238E27FC236}">
                <a16:creationId xmlns:a16="http://schemas.microsoft.com/office/drawing/2014/main" id="{CEA9CBDC-0DE8-C181-C19C-8856BD8B850C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724573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ct val="50000"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 management to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‘Free-rider’ behaviours</a:t>
            </a:r>
          </a:p>
        </p:txBody>
      </p:sp>
      <p:sp>
        <p:nvSpPr>
          <p:cNvPr id="74" name="Google Shape;124;p3">
            <a:extLst>
              <a:ext uri="{FF2B5EF4-FFF2-40B4-BE49-F238E27FC236}">
                <a16:creationId xmlns:a16="http://schemas.microsoft.com/office/drawing/2014/main" id="{06C7F4CB-1DE3-8CA2-FA74-71335715D1A3}"/>
              </a:ext>
            </a:extLst>
          </p:cNvPr>
          <p:cNvSpPr/>
          <p:nvPr/>
        </p:nvSpPr>
        <p:spPr>
          <a:xfrm>
            <a:off x="1079989" y="54687"/>
            <a:ext cx="7491637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1" name="ZoneTexte 199">
            <a:extLst>
              <a:ext uri="{FF2B5EF4-FFF2-40B4-BE49-F238E27FC236}">
                <a16:creationId xmlns:a16="http://schemas.microsoft.com/office/drawing/2014/main" id="{039D4696-D67A-ECD2-CBED-37E7616F5F11}"/>
              </a:ext>
            </a:extLst>
          </p:cNvPr>
          <p:cNvSpPr txBox="1"/>
          <p:nvPr/>
        </p:nvSpPr>
        <p:spPr>
          <a:xfrm>
            <a:off x="6450807" y="2800121"/>
            <a:ext cx="2229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energy contribution</a:t>
            </a:r>
          </a:p>
        </p:txBody>
      </p:sp>
      <p:sp>
        <p:nvSpPr>
          <p:cNvPr id="82" name="ZoneTexte 199">
            <a:extLst>
              <a:ext uri="{FF2B5EF4-FFF2-40B4-BE49-F238E27FC236}">
                <a16:creationId xmlns:a16="http://schemas.microsoft.com/office/drawing/2014/main" id="{5CB2F3FC-ACC7-AC58-FF66-DBD0D364B4C2}"/>
              </a:ext>
            </a:extLst>
          </p:cNvPr>
          <p:cNvSpPr txBox="1"/>
          <p:nvPr/>
        </p:nvSpPr>
        <p:spPr>
          <a:xfrm>
            <a:off x="6451852" y="3083794"/>
            <a:ext cx="2259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equity in energy  distribution</a:t>
            </a:r>
          </a:p>
        </p:txBody>
      </p:sp>
      <p:sp>
        <p:nvSpPr>
          <p:cNvPr id="85" name="ZoneTexte 199">
            <a:extLst>
              <a:ext uri="{FF2B5EF4-FFF2-40B4-BE49-F238E27FC236}">
                <a16:creationId xmlns:a16="http://schemas.microsoft.com/office/drawing/2014/main" id="{0A3DCB13-571A-F720-1352-3886EBFA5F0D}"/>
              </a:ext>
            </a:extLst>
          </p:cNvPr>
          <p:cNvSpPr txBox="1"/>
          <p:nvPr/>
        </p:nvSpPr>
        <p:spPr>
          <a:xfrm>
            <a:off x="6450807" y="3367635"/>
            <a:ext cx="2232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5800"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rPr>
              <a:t>efforts to limit consumption</a:t>
            </a:r>
          </a:p>
        </p:txBody>
      </p:sp>
      <p:sp>
        <p:nvSpPr>
          <p:cNvPr id="86" name="Espace réservé du numéro de diapositive 1">
            <a:extLst>
              <a:ext uri="{FF2B5EF4-FFF2-40B4-BE49-F238E27FC236}">
                <a16:creationId xmlns:a16="http://schemas.microsoft.com/office/drawing/2014/main" id="{9FA3CA6B-3F42-51C0-5407-B4AE96D14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7415" y="4862051"/>
            <a:ext cx="343742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E28D-6C25-A092-09D8-7307617F8533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3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38" grpId="0" animBg="1"/>
      <p:bldP spid="26" grpId="0" animBg="1"/>
      <p:bldP spid="33" grpId="0"/>
      <p:bldP spid="48" grpId="0"/>
      <p:bldP spid="92" grpId="0"/>
      <p:bldP spid="96" grpId="0"/>
      <p:bldP spid="97" grpId="0"/>
      <p:bldP spid="99" grpId="0"/>
      <p:bldP spid="108" grpId="0" animBg="1"/>
      <p:bldP spid="81" grpId="0"/>
      <p:bldP spid="82" grpId="0"/>
      <p:bldP spid="8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165D65-F8FB-A258-3983-59458624E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B948B38D-32D2-1402-ABF6-2CE1FBE94457}"/>
              </a:ext>
            </a:extLst>
          </p:cNvPr>
          <p:cNvSpPr txBox="1">
            <a:spLocks/>
          </p:cNvSpPr>
          <p:nvPr/>
        </p:nvSpPr>
        <p:spPr>
          <a:xfrm>
            <a:off x="1074607" y="243348"/>
            <a:ext cx="7511767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ct val="50000"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 management to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‘Free-rider’ behaviours</a:t>
            </a: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DF1DB769-E8CB-4A32-1D1D-472648A8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en-GB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graph of different shapes&#10;&#10;Description automatically generated with medium confidence">
            <a:extLst>
              <a:ext uri="{FF2B5EF4-FFF2-40B4-BE49-F238E27FC236}">
                <a16:creationId xmlns:a16="http://schemas.microsoft.com/office/drawing/2014/main" id="{05F52165-3061-E399-B8AD-144437E5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496" y="807892"/>
            <a:ext cx="5033027" cy="191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21C80-F8FB-FC3F-09F1-94D242944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530" y="2939681"/>
            <a:ext cx="3804449" cy="2059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C23C83-6891-0257-4CB5-6F33AE3E8C85}"/>
              </a:ext>
            </a:extLst>
          </p:cNvPr>
          <p:cNvSpPr txBox="1"/>
          <p:nvPr/>
        </p:nvSpPr>
        <p:spPr>
          <a:xfrm>
            <a:off x="124867" y="723269"/>
            <a:ext cx="3285083" cy="374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Exclusion</a:t>
            </a:r>
            <a:r>
              <a:rPr lang="en-GB" sz="18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energy offers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574D84-4C30-94FF-E0E3-513C3C3B8C64}"/>
              </a:ext>
            </a:extLst>
          </p:cNvPr>
          <p:cNvSpPr txBox="1"/>
          <p:nvPr/>
        </p:nvSpPr>
        <p:spPr>
          <a:xfrm>
            <a:off x="124867" y="2591184"/>
            <a:ext cx="4599324" cy="374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credit scores into KWH rates</a:t>
            </a:r>
            <a:endParaRPr lang="en-GB" sz="18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5D6619-E3AA-A1E6-01CF-33F19C190DE4}"/>
              </a:ext>
            </a:extLst>
          </p:cNvPr>
          <p:cNvSpPr txBox="1"/>
          <p:nvPr/>
        </p:nvSpPr>
        <p:spPr>
          <a:xfrm>
            <a:off x="1802913" y="3119342"/>
            <a:ext cx="1677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f</a:t>
            </a:r>
            <a:r>
              <a:rPr lang="en-GB" sz="1200" noProof="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ree</a:t>
            </a:r>
            <a:r>
              <a:rPr lang="en-GB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GB" sz="1200" noProof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rider prosumer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6AF0-60F3-C9A2-EF3B-FBA63E584D20}"/>
              </a:ext>
            </a:extLst>
          </p:cNvPr>
          <p:cNvSpPr txBox="1"/>
          <p:nvPr/>
        </p:nvSpPr>
        <p:spPr>
          <a:xfrm>
            <a:off x="1802912" y="3941010"/>
            <a:ext cx="1677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altruistic prosumers</a:t>
            </a:r>
          </a:p>
        </p:txBody>
      </p:sp>
      <p:sp>
        <p:nvSpPr>
          <p:cNvPr id="2" name="Google Shape;124;p3">
            <a:extLst>
              <a:ext uri="{FF2B5EF4-FFF2-40B4-BE49-F238E27FC236}">
                <a16:creationId xmlns:a16="http://schemas.microsoft.com/office/drawing/2014/main" id="{361BA607-8273-F267-A250-647E1C5B5977}"/>
              </a:ext>
            </a:extLst>
          </p:cNvPr>
          <p:cNvSpPr/>
          <p:nvPr/>
        </p:nvSpPr>
        <p:spPr>
          <a:xfrm>
            <a:off x="1079989" y="54687"/>
            <a:ext cx="7491637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72526-C7B4-C9FF-E845-BDB67E4E6F77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149D3-4B21-22E5-65AA-42B71444E16C}"/>
              </a:ext>
            </a:extLst>
          </p:cNvPr>
          <p:cNvSpPr txBox="1"/>
          <p:nvPr/>
        </p:nvSpPr>
        <p:spPr>
          <a:xfrm>
            <a:off x="3753530" y="2866997"/>
            <a:ext cx="8387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Price / KWH</a:t>
            </a:r>
            <a:endParaRPr lang="en-GB" sz="1000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3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746CC-C87A-DC16-FF89-A04AAB407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C9F951-564B-2E37-CF08-F3E10D534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F812C759-9913-F980-6E29-52105CF6BB19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6066088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ct val="50000"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storage to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shortages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24;p3">
            <a:extLst>
              <a:ext uri="{FF2B5EF4-FFF2-40B4-BE49-F238E27FC236}">
                <a16:creationId xmlns:a16="http://schemas.microsoft.com/office/drawing/2014/main" id="{3A89DED1-C59C-F03A-65F2-5D939D881832}"/>
              </a:ext>
            </a:extLst>
          </p:cNvPr>
          <p:cNvSpPr/>
          <p:nvPr/>
        </p:nvSpPr>
        <p:spPr>
          <a:xfrm>
            <a:off x="1079990" y="54687"/>
            <a:ext cx="6544775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37BB3-ADE3-32A3-0A1A-B2225150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890" y="1218234"/>
            <a:ext cx="5265914" cy="3920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9AE2A-9C43-EA3E-56E4-7D5BC6CE5150}"/>
              </a:ext>
            </a:extLst>
          </p:cNvPr>
          <p:cNvSpPr txBox="1"/>
          <p:nvPr/>
        </p:nvSpPr>
        <p:spPr>
          <a:xfrm>
            <a:off x="6223819" y="955304"/>
            <a:ext cx="2475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Prosumer Twins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D5E2F-8C23-7315-1778-7D3BA4BAA237}"/>
              </a:ext>
            </a:extLst>
          </p:cNvPr>
          <p:cNvSpPr txBox="1"/>
          <p:nvPr/>
        </p:nvSpPr>
        <p:spPr>
          <a:xfrm>
            <a:off x="905725" y="2527143"/>
            <a:ext cx="1834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“Storage” twin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8BA47-6608-8543-5B7F-8A21B3767649}"/>
              </a:ext>
            </a:extLst>
          </p:cNvPr>
          <p:cNvSpPr txBox="1"/>
          <p:nvPr/>
        </p:nvSpPr>
        <p:spPr>
          <a:xfrm>
            <a:off x="848337" y="1355915"/>
            <a:ext cx="183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Producer </a:t>
            </a:r>
          </a:p>
          <a:p>
            <a:pPr algn="ctr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(energy surplus)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0779B-4610-E08C-2AFB-63CD80400853}"/>
              </a:ext>
            </a:extLst>
          </p:cNvPr>
          <p:cNvSpPr txBox="1"/>
          <p:nvPr/>
        </p:nvSpPr>
        <p:spPr>
          <a:xfrm>
            <a:off x="848337" y="3674640"/>
            <a:ext cx="1834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 </a:t>
            </a:r>
          </a:p>
          <a:p>
            <a:pPr algn="ctr"/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(energy need)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B02BD6-B910-7598-D594-EF7291768F2F}"/>
              </a:ext>
            </a:extLst>
          </p:cNvPr>
          <p:cNvCxnSpPr/>
          <p:nvPr/>
        </p:nvCxnSpPr>
        <p:spPr>
          <a:xfrm>
            <a:off x="2604042" y="1610477"/>
            <a:ext cx="707923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657499-4AC9-EAD0-ABEA-F38A10636C8F}"/>
              </a:ext>
            </a:extLst>
          </p:cNvPr>
          <p:cNvCxnSpPr/>
          <p:nvPr/>
        </p:nvCxnSpPr>
        <p:spPr>
          <a:xfrm>
            <a:off x="2682601" y="2711809"/>
            <a:ext cx="707923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F5B62E-CAAF-A242-8013-84F9FCAD002F}"/>
              </a:ext>
            </a:extLst>
          </p:cNvPr>
          <p:cNvCxnSpPr>
            <a:cxnSpLocks/>
          </p:cNvCxnSpPr>
          <p:nvPr/>
        </p:nvCxnSpPr>
        <p:spPr>
          <a:xfrm flipV="1">
            <a:off x="2596668" y="3753465"/>
            <a:ext cx="793856" cy="127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B08C8F-41CB-BF33-E7EE-A966592FE19C}"/>
              </a:ext>
            </a:extLst>
          </p:cNvPr>
          <p:cNvSpPr txBox="1"/>
          <p:nvPr/>
        </p:nvSpPr>
        <p:spPr>
          <a:xfrm>
            <a:off x="7048" y="766688"/>
            <a:ext cx="502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“common” storage managed by the “storage” twin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3DC5DA-8833-9D12-3AF9-BAC3AA4305AA}"/>
              </a:ext>
            </a:extLst>
          </p:cNvPr>
          <p:cNvCxnSpPr>
            <a:cxnSpLocks/>
          </p:cNvCxnSpPr>
          <p:nvPr/>
        </p:nvCxnSpPr>
        <p:spPr>
          <a:xfrm>
            <a:off x="2596668" y="4200539"/>
            <a:ext cx="714351" cy="250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5D112-B7D6-BF82-8A3C-C599BAF5C143}"/>
              </a:ext>
            </a:extLst>
          </p:cNvPr>
          <p:cNvCxnSpPr>
            <a:cxnSpLocks/>
          </p:cNvCxnSpPr>
          <p:nvPr/>
        </p:nvCxnSpPr>
        <p:spPr>
          <a:xfrm flipV="1">
            <a:off x="5691371" y="1218233"/>
            <a:ext cx="532448" cy="21280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C0AD46E7-62F6-C30D-0C81-CE2E2890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F9373-23D8-E817-CCF4-3657949BF38E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5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4B1A5-48D6-E95D-28DA-0C4122A1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0A87BB3B-9B73-3F3D-3F39-CC12A0372CA6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6296433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ct val="50000"/>
            </a:pP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storage to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address 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general shortages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41C26A39-6AFD-B5E7-DDE5-1CEAD2237F36}"/>
              </a:ext>
            </a:extLst>
          </p:cNvPr>
          <p:cNvSpPr/>
          <p:nvPr/>
        </p:nvSpPr>
        <p:spPr>
          <a:xfrm>
            <a:off x="1079990" y="54687"/>
            <a:ext cx="6544775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71;p30">
            <a:extLst>
              <a:ext uri="{FF2B5EF4-FFF2-40B4-BE49-F238E27FC236}">
                <a16:creationId xmlns:a16="http://schemas.microsoft.com/office/drawing/2014/main" id="{E53A3266-6107-5F25-6BB0-69445771CB78}"/>
              </a:ext>
            </a:extLst>
          </p:cNvPr>
          <p:cNvSpPr txBox="1">
            <a:spLocks/>
          </p:cNvSpPr>
          <p:nvPr/>
        </p:nvSpPr>
        <p:spPr>
          <a:xfrm>
            <a:off x="-149600" y="799427"/>
            <a:ext cx="7130752" cy="33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>
              <a:lnSpc>
                <a:spcPct val="80000"/>
              </a:lnSpc>
              <a:buSzPts val="1300"/>
              <a:buNone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stored energy during a power cut from an external supplier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9F9305-C061-F261-F3E4-35226A896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166" y="1950289"/>
            <a:ext cx="4174132" cy="27636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025CE9-FAA8-5E45-E615-53526884C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87" y="1851181"/>
            <a:ext cx="4174132" cy="2763680"/>
          </a:xfrm>
          <a:prstGeom prst="rect">
            <a:avLst/>
          </a:prstGeom>
        </p:spPr>
      </p:pic>
      <p:sp>
        <p:nvSpPr>
          <p:cNvPr id="29" name="Google Shape;171;p30">
            <a:extLst>
              <a:ext uri="{FF2B5EF4-FFF2-40B4-BE49-F238E27FC236}">
                <a16:creationId xmlns:a16="http://schemas.microsoft.com/office/drawing/2014/main" id="{672A4E56-FF5C-3D61-0C02-CB8602A3F8A0}"/>
              </a:ext>
            </a:extLst>
          </p:cNvPr>
          <p:cNvSpPr txBox="1">
            <a:spLocks/>
          </p:cNvSpPr>
          <p:nvPr/>
        </p:nvSpPr>
        <p:spPr>
          <a:xfrm>
            <a:off x="669319" y="1213922"/>
            <a:ext cx="2151079" cy="49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46100" lvl="1" indent="-171450">
              <a:lnSpc>
                <a:spcPct val="80000"/>
              </a:lnSpc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Private storage</a:t>
            </a:r>
          </a:p>
        </p:txBody>
      </p:sp>
      <p:sp>
        <p:nvSpPr>
          <p:cNvPr id="30" name="Google Shape;171;p30">
            <a:extLst>
              <a:ext uri="{FF2B5EF4-FFF2-40B4-BE49-F238E27FC236}">
                <a16:creationId xmlns:a16="http://schemas.microsoft.com/office/drawing/2014/main" id="{1B7C88FC-0475-D229-CCC5-A82E57AEBCCB}"/>
              </a:ext>
            </a:extLst>
          </p:cNvPr>
          <p:cNvSpPr txBox="1">
            <a:spLocks/>
          </p:cNvSpPr>
          <p:nvPr/>
        </p:nvSpPr>
        <p:spPr>
          <a:xfrm>
            <a:off x="4778583" y="1213921"/>
            <a:ext cx="2719100" cy="492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546100" lvl="1" indent="-171450">
              <a:lnSpc>
                <a:spcPct val="80000"/>
              </a:lnSpc>
              <a:buSzPct val="6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storage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ABE056F-69DE-537B-D3F7-97EA4F5E8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E58C5-FC63-62FC-2F41-60A1761DDDB4}"/>
              </a:ext>
            </a:extLst>
          </p:cNvPr>
          <p:cNvSpPr/>
          <p:nvPr/>
        </p:nvSpPr>
        <p:spPr>
          <a:xfrm>
            <a:off x="2519834" y="1689832"/>
            <a:ext cx="1803248" cy="30241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6D442-D3D8-824B-D255-E56CCE4D5573}"/>
              </a:ext>
            </a:extLst>
          </p:cNvPr>
          <p:cNvSpPr/>
          <p:nvPr/>
        </p:nvSpPr>
        <p:spPr>
          <a:xfrm>
            <a:off x="7497682" y="1689115"/>
            <a:ext cx="1634423" cy="30241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Google Shape;171;p30">
            <a:extLst>
              <a:ext uri="{FF2B5EF4-FFF2-40B4-BE49-F238E27FC236}">
                <a16:creationId xmlns:a16="http://schemas.microsoft.com/office/drawing/2014/main" id="{FBEC6AAD-9581-B757-095C-BF911A638E77}"/>
              </a:ext>
            </a:extLst>
          </p:cNvPr>
          <p:cNvSpPr txBox="1">
            <a:spLocks/>
          </p:cNvSpPr>
          <p:nvPr/>
        </p:nvSpPr>
        <p:spPr>
          <a:xfrm>
            <a:off x="2427027" y="1681526"/>
            <a:ext cx="1707107" cy="33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 algn="ctr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Outage time slot</a:t>
            </a:r>
          </a:p>
        </p:txBody>
      </p:sp>
      <p:sp>
        <p:nvSpPr>
          <p:cNvPr id="11" name="Google Shape;171;p30">
            <a:extLst>
              <a:ext uri="{FF2B5EF4-FFF2-40B4-BE49-F238E27FC236}">
                <a16:creationId xmlns:a16="http://schemas.microsoft.com/office/drawing/2014/main" id="{4D5A7F74-97FC-154C-2E98-12F2299DDAB6}"/>
              </a:ext>
            </a:extLst>
          </p:cNvPr>
          <p:cNvSpPr txBox="1">
            <a:spLocks/>
          </p:cNvSpPr>
          <p:nvPr/>
        </p:nvSpPr>
        <p:spPr>
          <a:xfrm>
            <a:off x="7220845" y="1691195"/>
            <a:ext cx="1762990" cy="33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 algn="ctr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Outage time slot</a:t>
            </a:r>
          </a:p>
        </p:txBody>
      </p:sp>
      <p:sp>
        <p:nvSpPr>
          <p:cNvPr id="12" name="Google Shape;171;p30">
            <a:extLst>
              <a:ext uri="{FF2B5EF4-FFF2-40B4-BE49-F238E27FC236}">
                <a16:creationId xmlns:a16="http://schemas.microsoft.com/office/drawing/2014/main" id="{903F5BD7-B05B-6FAB-61DB-6D3AEBB17E7F}"/>
              </a:ext>
            </a:extLst>
          </p:cNvPr>
          <p:cNvSpPr txBox="1">
            <a:spLocks/>
          </p:cNvSpPr>
          <p:nvPr/>
        </p:nvSpPr>
        <p:spPr>
          <a:xfrm>
            <a:off x="-286368" y="2144558"/>
            <a:ext cx="782139" cy="33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  <p:sp>
        <p:nvSpPr>
          <p:cNvPr id="13" name="Google Shape;171;p30">
            <a:extLst>
              <a:ext uri="{FF2B5EF4-FFF2-40B4-BE49-F238E27FC236}">
                <a16:creationId xmlns:a16="http://schemas.microsoft.com/office/drawing/2014/main" id="{7955E334-7367-A096-8FE5-73FEBD3C00D8}"/>
              </a:ext>
            </a:extLst>
          </p:cNvPr>
          <p:cNvSpPr txBox="1">
            <a:spLocks/>
          </p:cNvSpPr>
          <p:nvPr/>
        </p:nvSpPr>
        <p:spPr>
          <a:xfrm>
            <a:off x="-307496" y="3146493"/>
            <a:ext cx="712154" cy="33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</a:t>
            </a:r>
          </a:p>
        </p:txBody>
      </p:sp>
      <p:sp>
        <p:nvSpPr>
          <p:cNvPr id="17" name="Google Shape;171;p30">
            <a:extLst>
              <a:ext uri="{FF2B5EF4-FFF2-40B4-BE49-F238E27FC236}">
                <a16:creationId xmlns:a16="http://schemas.microsoft.com/office/drawing/2014/main" id="{D39D0018-475E-0FAF-D991-192D1C11563E}"/>
              </a:ext>
            </a:extLst>
          </p:cNvPr>
          <p:cNvSpPr txBox="1">
            <a:spLocks/>
          </p:cNvSpPr>
          <p:nvPr/>
        </p:nvSpPr>
        <p:spPr>
          <a:xfrm>
            <a:off x="-286368" y="4111719"/>
            <a:ext cx="712154" cy="339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</a:t>
            </a:r>
          </a:p>
        </p:txBody>
      </p:sp>
      <p:sp>
        <p:nvSpPr>
          <p:cNvPr id="18" name="Google Shape;171;p30">
            <a:extLst>
              <a:ext uri="{FF2B5EF4-FFF2-40B4-BE49-F238E27FC236}">
                <a16:creationId xmlns:a16="http://schemas.microsoft.com/office/drawing/2014/main" id="{F2A8A5FC-ED5D-AAE9-CE5E-B1EE104CE213}"/>
              </a:ext>
            </a:extLst>
          </p:cNvPr>
          <p:cNvSpPr txBox="1">
            <a:spLocks/>
          </p:cNvSpPr>
          <p:nvPr/>
        </p:nvSpPr>
        <p:spPr>
          <a:xfrm>
            <a:off x="-432315" y="1435305"/>
            <a:ext cx="1101633" cy="462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374650" lvl="1" indent="0" algn="ctr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Capacity</a:t>
            </a:r>
          </a:p>
          <a:p>
            <a:pPr marL="374650" lvl="1" indent="0" algn="ctr">
              <a:lnSpc>
                <a:spcPct val="80000"/>
              </a:lnSpc>
              <a:buSzPts val="1300"/>
              <a:buNone/>
            </a:pPr>
            <a:r>
              <a: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C44E7-D20A-4733-A93C-B9CC844BB4FB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" grpId="0" animBg="1"/>
      <p:bldP spid="6" grpId="0" animBg="1"/>
      <p:bldP spid="8" grpId="0"/>
      <p:bldP spid="11" grpId="0"/>
      <p:bldP spid="12" grpId="0"/>
      <p:bldP spid="13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 descr="A black power line with lightn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390" y="2359008"/>
            <a:ext cx="608600" cy="1057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>
            <a:cxnSpLocks/>
          </p:cNvCxnSpPr>
          <p:nvPr/>
        </p:nvCxnSpPr>
        <p:spPr>
          <a:xfrm>
            <a:off x="1783264" y="2378861"/>
            <a:ext cx="294875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"/>
          <p:cNvSpPr/>
          <p:nvPr/>
        </p:nvSpPr>
        <p:spPr>
          <a:xfrm>
            <a:off x="1071344" y="757019"/>
            <a:ext cx="7956540" cy="4129895"/>
          </a:xfrm>
          <a:prstGeom prst="rect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5400000">
            <a:off x="4347006" y="4005495"/>
            <a:ext cx="275096" cy="150079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43216" y="10483288"/>
            <a:ext cx="4011300" cy="225218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 rot="5400000">
            <a:off x="3337900" y="1071642"/>
            <a:ext cx="275096" cy="150079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" descr="Shape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84554" y="3822522"/>
            <a:ext cx="475061" cy="47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 descr="Shape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33741" y="890764"/>
            <a:ext cx="475061" cy="475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"/>
          <p:cNvCxnSpPr>
            <a:stCxn id="98" idx="3"/>
            <a:endCxn id="99" idx="1"/>
          </p:cNvCxnSpPr>
          <p:nvPr/>
        </p:nvCxnSpPr>
        <p:spPr>
          <a:xfrm>
            <a:off x="2995372" y="2096324"/>
            <a:ext cx="3670200" cy="283725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00" name="Google Shape;100;p1"/>
          <p:cNvCxnSpPr>
            <a:cxnSpLocks/>
            <a:stCxn id="98" idx="3"/>
            <a:endCxn id="102" idx="0"/>
          </p:cNvCxnSpPr>
          <p:nvPr/>
        </p:nvCxnSpPr>
        <p:spPr>
          <a:xfrm>
            <a:off x="2995372" y="2096324"/>
            <a:ext cx="199416" cy="123939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01" name="Google Shape;101;p1"/>
          <p:cNvCxnSpPr>
            <a:cxnSpLocks/>
            <a:stCxn id="102" idx="3"/>
            <a:endCxn id="103" idx="1"/>
          </p:cNvCxnSpPr>
          <p:nvPr/>
        </p:nvCxnSpPr>
        <p:spPr>
          <a:xfrm>
            <a:off x="3704737" y="3514160"/>
            <a:ext cx="1511033" cy="193218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04" name="Google Shape;104;p1"/>
          <p:cNvCxnSpPr>
            <a:stCxn id="103" idx="0"/>
            <a:endCxn id="99" idx="1"/>
          </p:cNvCxnSpPr>
          <p:nvPr/>
        </p:nvCxnSpPr>
        <p:spPr>
          <a:xfrm rot="10800000" flipH="1">
            <a:off x="5725719" y="2380083"/>
            <a:ext cx="939825" cy="114885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05" name="Google Shape;105;p1"/>
          <p:cNvCxnSpPr>
            <a:cxnSpLocks/>
            <a:endCxn id="108" idx="2"/>
          </p:cNvCxnSpPr>
          <p:nvPr/>
        </p:nvCxnSpPr>
        <p:spPr>
          <a:xfrm flipH="1" flipV="1">
            <a:off x="4274922" y="1747132"/>
            <a:ext cx="1404363" cy="176791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06" name="Google Shape;106;p1"/>
          <p:cNvCxnSpPr>
            <a:cxnSpLocks/>
            <a:stCxn id="98" idx="3"/>
            <a:endCxn id="108" idx="2"/>
          </p:cNvCxnSpPr>
          <p:nvPr/>
        </p:nvCxnSpPr>
        <p:spPr>
          <a:xfrm flipV="1">
            <a:off x="2995372" y="1747132"/>
            <a:ext cx="1279550" cy="349192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07" name="Google Shape;107;p1"/>
          <p:cNvCxnSpPr>
            <a:stCxn id="108" idx="3"/>
            <a:endCxn id="109" idx="2"/>
          </p:cNvCxnSpPr>
          <p:nvPr/>
        </p:nvCxnSpPr>
        <p:spPr>
          <a:xfrm rot="10800000" flipH="1">
            <a:off x="4784870" y="1435037"/>
            <a:ext cx="1337625" cy="13365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10" name="Google Shape;110;p1"/>
          <p:cNvCxnSpPr>
            <a:endCxn id="109" idx="2"/>
          </p:cNvCxnSpPr>
          <p:nvPr/>
        </p:nvCxnSpPr>
        <p:spPr>
          <a:xfrm rot="10800000" flipH="1">
            <a:off x="5693214" y="1435076"/>
            <a:ext cx="429300" cy="20871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>
            <a:stCxn id="102" idx="3"/>
            <a:endCxn id="99" idx="1"/>
          </p:cNvCxnSpPr>
          <p:nvPr/>
        </p:nvCxnSpPr>
        <p:spPr>
          <a:xfrm rot="10800000" flipH="1">
            <a:off x="3704736" y="2380160"/>
            <a:ext cx="2960775" cy="1134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12" name="Google Shape;112;p1"/>
          <p:cNvCxnSpPr>
            <a:cxnSpLocks/>
            <a:stCxn id="108" idx="2"/>
            <a:endCxn id="99" idx="1"/>
          </p:cNvCxnSpPr>
          <p:nvPr/>
        </p:nvCxnSpPr>
        <p:spPr>
          <a:xfrm>
            <a:off x="4274922" y="1747132"/>
            <a:ext cx="2390616" cy="633014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"/>
          <p:cNvSpPr txBox="1"/>
          <p:nvPr/>
        </p:nvSpPr>
        <p:spPr>
          <a:xfrm>
            <a:off x="218004" y="3380228"/>
            <a:ext cx="945211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</a:t>
            </a:r>
            <a:endParaRPr sz="1050" dirty="0"/>
          </a:p>
          <a:p>
            <a:pPr algn="ctr"/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the</a:t>
            </a:r>
            <a:endParaRPr sz="1050" dirty="0"/>
          </a:p>
          <a:p>
            <a:pPr algn="ctr"/>
            <a:r>
              <a:rPr lang="en-US"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Grid</a:t>
            </a:r>
            <a:endParaRPr sz="1050" dirty="0"/>
          </a:p>
        </p:txBody>
      </p:sp>
      <p:pic>
        <p:nvPicPr>
          <p:cNvPr id="114" name="Google Shape;11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2912629" y="3995982"/>
            <a:ext cx="198424" cy="446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40108" y="4534938"/>
            <a:ext cx="200247" cy="20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2216" y="3987587"/>
            <a:ext cx="357740" cy="7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289534" y="3504878"/>
            <a:ext cx="467009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28801" y="950493"/>
            <a:ext cx="467009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 descr="A black and white symbol of a battery with a plug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14286" y="965704"/>
            <a:ext cx="523686" cy="565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"/>
          <p:cNvGrpSpPr/>
          <p:nvPr/>
        </p:nvGrpSpPr>
        <p:grpSpPr>
          <a:xfrm>
            <a:off x="2684838" y="3335715"/>
            <a:ext cx="1019899" cy="356890"/>
            <a:chOff x="1619365" y="3585558"/>
            <a:chExt cx="1359865" cy="475853"/>
          </a:xfrm>
          <a:solidFill>
            <a:srgbClr val="00B050"/>
          </a:solidFill>
        </p:grpSpPr>
        <p:sp>
          <p:nvSpPr>
            <p:cNvPr id="102" name="Google Shape;102;p1"/>
            <p:cNvSpPr/>
            <p:nvPr/>
          </p:nvSpPr>
          <p:spPr>
            <a:xfrm>
              <a:off x="1619365" y="3585558"/>
              <a:ext cx="1359865" cy="475853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 4</a:t>
              </a:r>
              <a:endParaRPr lang="en-US" sz="1050" dirty="0"/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" name="Google Shape;121;p1" descr="A black and white image of a couple of gears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705498" y="3852635"/>
              <a:ext cx="162921" cy="162921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22" name="Google Shape;122;p1" descr="A white box with a yellow triangle on i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242138" y="4216492"/>
            <a:ext cx="406920" cy="4069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"/>
          <p:cNvCxnSpPr>
            <a:cxnSpLocks/>
          </p:cNvCxnSpPr>
          <p:nvPr/>
        </p:nvCxnSpPr>
        <p:spPr>
          <a:xfrm>
            <a:off x="3018934" y="3680779"/>
            <a:ext cx="0" cy="30680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"/>
          <p:cNvCxnSpPr>
            <a:endCxn id="122" idx="0"/>
          </p:cNvCxnSpPr>
          <p:nvPr/>
        </p:nvCxnSpPr>
        <p:spPr>
          <a:xfrm>
            <a:off x="3441548" y="3692692"/>
            <a:ext cx="4050" cy="523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5" name="Google Shape;125;p1"/>
          <p:cNvGrpSpPr/>
          <p:nvPr/>
        </p:nvGrpSpPr>
        <p:grpSpPr>
          <a:xfrm>
            <a:off x="5215770" y="3528933"/>
            <a:ext cx="1019899" cy="356890"/>
            <a:chOff x="1619365" y="3585558"/>
            <a:chExt cx="1359865" cy="475853"/>
          </a:xfrm>
          <a:solidFill>
            <a:srgbClr val="00B050"/>
          </a:solidFill>
        </p:grpSpPr>
        <p:sp>
          <p:nvSpPr>
            <p:cNvPr id="103" name="Google Shape;103;p1"/>
            <p:cNvSpPr/>
            <p:nvPr/>
          </p:nvSpPr>
          <p:spPr>
            <a:xfrm>
              <a:off x="1619365" y="3585558"/>
              <a:ext cx="1359865" cy="475853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 5</a:t>
              </a:r>
              <a:endParaRPr sz="1050" dirty="0"/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6" name="Google Shape;126;p1" descr="A black and white image of a couple of gears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705498" y="3852635"/>
              <a:ext cx="162921" cy="162921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127" name="Google Shape;127;p1"/>
          <p:cNvCxnSpPr>
            <a:cxnSpLocks/>
          </p:cNvCxnSpPr>
          <p:nvPr/>
        </p:nvCxnSpPr>
        <p:spPr>
          <a:xfrm>
            <a:off x="5623129" y="3883279"/>
            <a:ext cx="0" cy="44368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8" name="Google Shape;128;p1"/>
          <p:cNvCxnSpPr>
            <a:cxnSpLocks/>
          </p:cNvCxnSpPr>
          <p:nvPr/>
        </p:nvCxnSpPr>
        <p:spPr>
          <a:xfrm>
            <a:off x="4788603" y="4319600"/>
            <a:ext cx="834526" cy="735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" name="Google Shape;129;p1"/>
          <p:cNvCxnSpPr>
            <a:cxnSpLocks/>
          </p:cNvCxnSpPr>
          <p:nvPr/>
        </p:nvCxnSpPr>
        <p:spPr>
          <a:xfrm>
            <a:off x="4788603" y="4326960"/>
            <a:ext cx="0" cy="19889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0" name="Google Shape;130;p1"/>
          <p:cNvCxnSpPr>
            <a:cxnSpLocks/>
          </p:cNvCxnSpPr>
          <p:nvPr/>
        </p:nvCxnSpPr>
        <p:spPr>
          <a:xfrm>
            <a:off x="5050738" y="4326960"/>
            <a:ext cx="0" cy="19889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1" name="Google Shape;131;p1"/>
          <p:cNvCxnSpPr>
            <a:cxnSpLocks/>
          </p:cNvCxnSpPr>
          <p:nvPr/>
        </p:nvCxnSpPr>
        <p:spPr>
          <a:xfrm>
            <a:off x="5320961" y="4326960"/>
            <a:ext cx="0" cy="19889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" name="Google Shape;132;p1"/>
          <p:cNvCxnSpPr>
            <a:cxnSpLocks/>
          </p:cNvCxnSpPr>
          <p:nvPr/>
        </p:nvCxnSpPr>
        <p:spPr>
          <a:xfrm>
            <a:off x="5994604" y="3890638"/>
            <a:ext cx="0" cy="83163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1"/>
          <p:cNvCxnSpPr>
            <a:cxnSpLocks/>
          </p:cNvCxnSpPr>
          <p:nvPr/>
        </p:nvCxnSpPr>
        <p:spPr>
          <a:xfrm>
            <a:off x="5994604" y="4722269"/>
            <a:ext cx="887318" cy="481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4" name="Google Shape;134;p1"/>
          <p:cNvGrpSpPr/>
          <p:nvPr/>
        </p:nvGrpSpPr>
        <p:grpSpPr>
          <a:xfrm>
            <a:off x="5612565" y="1078186"/>
            <a:ext cx="1019899" cy="356890"/>
            <a:chOff x="5504294" y="566143"/>
            <a:chExt cx="1359865" cy="475853"/>
          </a:xfrm>
          <a:solidFill>
            <a:srgbClr val="00B050"/>
          </a:solidFill>
        </p:grpSpPr>
        <p:sp>
          <p:nvSpPr>
            <p:cNvPr id="109" name="Google Shape;109;p1"/>
            <p:cNvSpPr/>
            <p:nvPr/>
          </p:nvSpPr>
          <p:spPr>
            <a:xfrm>
              <a:off x="5504294" y="566143"/>
              <a:ext cx="1359865" cy="475853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7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7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r>
                <a:rPr lang="en-US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 1</a:t>
              </a:r>
              <a:endParaRPr sz="1050" dirty="0"/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5" name="Google Shape;135;p1" descr="A black and white image of a couple of gears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590427" y="833220"/>
              <a:ext cx="162921" cy="16292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36" name="Google Shape;136;p1"/>
          <p:cNvGrpSpPr/>
          <p:nvPr/>
        </p:nvGrpSpPr>
        <p:grpSpPr>
          <a:xfrm>
            <a:off x="3764972" y="1390242"/>
            <a:ext cx="1019899" cy="356890"/>
            <a:chOff x="3059544" y="839193"/>
            <a:chExt cx="1359865" cy="475853"/>
          </a:xfrm>
          <a:solidFill>
            <a:srgbClr val="00B050"/>
          </a:solidFill>
        </p:grpSpPr>
        <p:sp>
          <p:nvSpPr>
            <p:cNvPr id="108" name="Google Shape;108;p1"/>
            <p:cNvSpPr/>
            <p:nvPr/>
          </p:nvSpPr>
          <p:spPr>
            <a:xfrm>
              <a:off x="3059544" y="839193"/>
              <a:ext cx="1359865" cy="475853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7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r>
                <a:rPr lang="fr-FR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 2</a:t>
              </a:r>
              <a:endParaRPr sz="1050" dirty="0"/>
            </a:p>
            <a:p>
              <a:pPr algn="ctr"/>
              <a:endParaRPr sz="75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1" descr="A black and white image of a couple of gears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45677" y="1106270"/>
              <a:ext cx="162921" cy="162921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138" name="Google Shape;138;p1"/>
          <p:cNvGrpSpPr/>
          <p:nvPr/>
        </p:nvGrpSpPr>
        <p:grpSpPr>
          <a:xfrm>
            <a:off x="1975473" y="1917879"/>
            <a:ext cx="1019899" cy="356890"/>
            <a:chOff x="5504294" y="566143"/>
            <a:chExt cx="1359865" cy="475853"/>
          </a:xfrm>
          <a:solidFill>
            <a:srgbClr val="00B050"/>
          </a:solidFill>
        </p:grpSpPr>
        <p:sp>
          <p:nvSpPr>
            <p:cNvPr id="98" name="Google Shape;98;p1"/>
            <p:cNvSpPr/>
            <p:nvPr/>
          </p:nvSpPr>
          <p:spPr>
            <a:xfrm>
              <a:off x="5504294" y="566143"/>
              <a:ext cx="1359865" cy="475853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fr-FR" sz="9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 3</a:t>
              </a:r>
              <a:endParaRPr lang="en-US" sz="1050" dirty="0"/>
            </a:p>
            <a:p>
              <a:pPr algn="ctr"/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9" name="Google Shape;139;p1" descr="A black and white image of a couple of gears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590427" y="833220"/>
              <a:ext cx="162921" cy="162921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140" name="Google Shape;140;p1"/>
          <p:cNvCxnSpPr>
            <a:cxnSpLocks/>
          </p:cNvCxnSpPr>
          <p:nvPr/>
        </p:nvCxnSpPr>
        <p:spPr>
          <a:xfrm>
            <a:off x="3499437" y="1468113"/>
            <a:ext cx="28198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1" name="Google Shape;141;p1"/>
          <p:cNvCxnSpPr>
            <a:cxnSpLocks/>
          </p:cNvCxnSpPr>
          <p:nvPr/>
        </p:nvCxnSpPr>
        <p:spPr>
          <a:xfrm rot="10800000">
            <a:off x="3499437" y="1284229"/>
            <a:ext cx="3875" cy="18334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2" name="Google Shape;142;p1"/>
          <p:cNvCxnSpPr>
            <a:cxnSpLocks/>
          </p:cNvCxnSpPr>
          <p:nvPr/>
        </p:nvCxnSpPr>
        <p:spPr>
          <a:xfrm>
            <a:off x="6618433" y="1331240"/>
            <a:ext cx="281982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"/>
          <p:cNvCxnSpPr>
            <a:cxnSpLocks/>
          </p:cNvCxnSpPr>
          <p:nvPr/>
        </p:nvCxnSpPr>
        <p:spPr>
          <a:xfrm>
            <a:off x="4570611" y="4181471"/>
            <a:ext cx="834526" cy="735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"/>
          <p:cNvCxnSpPr>
            <a:cxnSpLocks/>
          </p:cNvCxnSpPr>
          <p:nvPr/>
        </p:nvCxnSpPr>
        <p:spPr>
          <a:xfrm>
            <a:off x="5405137" y="3890638"/>
            <a:ext cx="0" cy="30583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1"/>
          <p:cNvSpPr/>
          <p:nvPr/>
        </p:nvSpPr>
        <p:spPr>
          <a:xfrm rot="5400000">
            <a:off x="3272325" y="2917605"/>
            <a:ext cx="275096" cy="150079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" descr="Shape&#10;&#10;Description automatically generated with low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3422" y="2734528"/>
            <a:ext cx="475061" cy="4750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"/>
          <p:cNvCxnSpPr>
            <a:cxnSpLocks/>
          </p:cNvCxnSpPr>
          <p:nvPr/>
        </p:nvCxnSpPr>
        <p:spPr>
          <a:xfrm>
            <a:off x="3400409" y="3130193"/>
            <a:ext cx="0" cy="19889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8" name="Google Shape;148;p1"/>
          <p:cNvGrpSpPr/>
          <p:nvPr/>
        </p:nvGrpSpPr>
        <p:grpSpPr>
          <a:xfrm>
            <a:off x="6665538" y="2201701"/>
            <a:ext cx="1019899" cy="356890"/>
            <a:chOff x="3059544" y="839193"/>
            <a:chExt cx="1359865" cy="475853"/>
          </a:xfrm>
          <a:solidFill>
            <a:srgbClr val="00B050"/>
          </a:solidFill>
        </p:grpSpPr>
        <p:sp>
          <p:nvSpPr>
            <p:cNvPr id="99" name="Google Shape;99;p1"/>
            <p:cNvSpPr/>
            <p:nvPr/>
          </p:nvSpPr>
          <p:spPr>
            <a:xfrm>
              <a:off x="3059544" y="839193"/>
              <a:ext cx="1359865" cy="475853"/>
            </a:xfrm>
            <a:prstGeom prst="roundRect">
              <a:avLst>
                <a:gd name="adj" fmla="val 16667"/>
              </a:avLst>
            </a:prstGeom>
            <a:grpFill/>
            <a:ln w="12700" cap="flat" cmpd="sng">
              <a:solidFill>
                <a:srgbClr val="78787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Node 6</a:t>
              </a:r>
              <a:endParaRPr sz="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9" name="Google Shape;149;p1" descr="A black and white image of a couple of gears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145677" y="1106270"/>
              <a:ext cx="162921" cy="162921"/>
            </a:xfrm>
            <a:prstGeom prst="rect">
              <a:avLst/>
            </a:prstGeom>
            <a:grpFill/>
            <a:ln>
              <a:noFill/>
            </a:ln>
          </p:spPr>
        </p:pic>
      </p:grpSp>
      <p:cxnSp>
        <p:nvCxnSpPr>
          <p:cNvPr id="150" name="Google Shape;150;p1"/>
          <p:cNvCxnSpPr>
            <a:stCxn id="109" idx="2"/>
            <a:endCxn id="99" idx="1"/>
          </p:cNvCxnSpPr>
          <p:nvPr/>
        </p:nvCxnSpPr>
        <p:spPr>
          <a:xfrm>
            <a:off x="6122515" y="1435076"/>
            <a:ext cx="543023" cy="94507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1"/>
          <p:cNvCxnSpPr>
            <a:stCxn id="99" idx="0"/>
          </p:cNvCxnSpPr>
          <p:nvPr/>
        </p:nvCxnSpPr>
        <p:spPr>
          <a:xfrm rot="10800000">
            <a:off x="7169638" y="1916401"/>
            <a:ext cx="5850" cy="285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2" name="Google Shape;152;p1" descr="A black and white symbol of a battery with a plug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25615" y="2656284"/>
            <a:ext cx="288862" cy="311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"/>
          <p:cNvCxnSpPr>
            <a:cxnSpLocks/>
          </p:cNvCxnSpPr>
          <p:nvPr/>
        </p:nvCxnSpPr>
        <p:spPr>
          <a:xfrm rot="10800000">
            <a:off x="7335556" y="2553139"/>
            <a:ext cx="0" cy="235331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1"/>
          <p:cNvCxnSpPr>
            <a:cxnSpLocks/>
          </p:cNvCxnSpPr>
          <p:nvPr/>
        </p:nvCxnSpPr>
        <p:spPr>
          <a:xfrm>
            <a:off x="7335556" y="2789815"/>
            <a:ext cx="1143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" name="Google Shape;15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97336" y="2313579"/>
            <a:ext cx="312890" cy="356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1"/>
          <p:cNvCxnSpPr>
            <a:cxnSpLocks/>
          </p:cNvCxnSpPr>
          <p:nvPr/>
        </p:nvCxnSpPr>
        <p:spPr>
          <a:xfrm rot="10800000" flipH="1">
            <a:off x="2306326" y="2271706"/>
            <a:ext cx="2651" cy="22338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1"/>
          <p:cNvCxnSpPr>
            <a:cxnSpLocks/>
          </p:cNvCxnSpPr>
          <p:nvPr/>
        </p:nvCxnSpPr>
        <p:spPr>
          <a:xfrm>
            <a:off x="2187780" y="2492024"/>
            <a:ext cx="11854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8" name="Google Shape;158;p1"/>
          <p:cNvCxnSpPr>
            <a:cxnSpLocks/>
          </p:cNvCxnSpPr>
          <p:nvPr/>
        </p:nvCxnSpPr>
        <p:spPr>
          <a:xfrm rot="10800000" flipH="1">
            <a:off x="2385614" y="1694503"/>
            <a:ext cx="2651" cy="223382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59" name="Google Shape;159;p1"/>
          <p:cNvGrpSpPr/>
          <p:nvPr/>
        </p:nvGrpSpPr>
        <p:grpSpPr>
          <a:xfrm>
            <a:off x="2181946" y="1389944"/>
            <a:ext cx="836988" cy="459500"/>
            <a:chOff x="3694510" y="1497272"/>
            <a:chExt cx="1115984" cy="612666"/>
          </a:xfrm>
        </p:grpSpPr>
        <p:pic>
          <p:nvPicPr>
            <p:cNvPr id="160" name="Google Shape;160;p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4444675" y="1503827"/>
              <a:ext cx="365819" cy="6061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1" name="Google Shape;161;p1"/>
            <p:cNvGrpSpPr/>
            <p:nvPr/>
          </p:nvGrpSpPr>
          <p:grpSpPr>
            <a:xfrm>
              <a:off x="3694510" y="1497272"/>
              <a:ext cx="742418" cy="608949"/>
              <a:chOff x="3694510" y="1497272"/>
              <a:chExt cx="742418" cy="608949"/>
            </a:xfrm>
          </p:grpSpPr>
          <p:pic>
            <p:nvPicPr>
              <p:cNvPr id="162" name="Google Shape;162;p1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4071109" y="1500110"/>
                <a:ext cx="365819" cy="6061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3" name="Google Shape;163;p1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3694510" y="1497272"/>
                <a:ext cx="365819" cy="6061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64" name="Google Shape;164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37311" y="960962"/>
            <a:ext cx="467009" cy="4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1"/>
          <p:cNvCxnSpPr>
            <a:cxnSpLocks/>
          </p:cNvCxnSpPr>
          <p:nvPr/>
        </p:nvCxnSpPr>
        <p:spPr>
          <a:xfrm>
            <a:off x="6091465" y="3883279"/>
            <a:ext cx="0" cy="414304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6" name="Google Shape;166;p1"/>
          <p:cNvCxnSpPr>
            <a:cxnSpLocks/>
          </p:cNvCxnSpPr>
          <p:nvPr/>
        </p:nvCxnSpPr>
        <p:spPr>
          <a:xfrm>
            <a:off x="6091465" y="4297583"/>
            <a:ext cx="61096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1"/>
          <p:cNvSpPr txBox="1"/>
          <p:nvPr/>
        </p:nvSpPr>
        <p:spPr>
          <a:xfrm>
            <a:off x="7386289" y="3394485"/>
            <a:ext cx="1655524" cy="547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350" dirty="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Interactions between nodes</a:t>
            </a:r>
          </a:p>
        </p:txBody>
      </p:sp>
      <p:cxnSp>
        <p:nvCxnSpPr>
          <p:cNvPr id="171" name="Google Shape;171;p1"/>
          <p:cNvCxnSpPr>
            <a:cxnSpLocks/>
          </p:cNvCxnSpPr>
          <p:nvPr/>
        </p:nvCxnSpPr>
        <p:spPr>
          <a:xfrm rot="10800000">
            <a:off x="6269350" y="2910029"/>
            <a:ext cx="1086008" cy="614469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2" name="Google Shape;172;p1"/>
          <p:cNvCxnSpPr>
            <a:cxnSpLocks/>
          </p:cNvCxnSpPr>
          <p:nvPr/>
        </p:nvCxnSpPr>
        <p:spPr>
          <a:xfrm rot="10800000">
            <a:off x="7355357" y="739896"/>
            <a:ext cx="0" cy="30173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3" name="Google Shape;173;p1"/>
          <p:cNvCxnSpPr>
            <a:cxnSpLocks/>
            <a:endCxn id="122" idx="2"/>
          </p:cNvCxnSpPr>
          <p:nvPr/>
        </p:nvCxnSpPr>
        <p:spPr>
          <a:xfrm flipV="1">
            <a:off x="3445598" y="4623412"/>
            <a:ext cx="0" cy="272441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4" name="Google Shape;174;p1" descr="A white box with a yellow triangle on i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625885" y="4436106"/>
            <a:ext cx="308604" cy="308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"/>
          <p:cNvCxnSpPr>
            <a:endCxn id="174" idx="0"/>
          </p:cNvCxnSpPr>
          <p:nvPr/>
        </p:nvCxnSpPr>
        <p:spPr>
          <a:xfrm>
            <a:off x="5780187" y="3803856"/>
            <a:ext cx="0" cy="63225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6" name="Google Shape;176;p1"/>
          <p:cNvCxnSpPr>
            <a:endCxn id="174" idx="2"/>
          </p:cNvCxnSpPr>
          <p:nvPr/>
        </p:nvCxnSpPr>
        <p:spPr>
          <a:xfrm rot="10800000">
            <a:off x="5780187" y="4744710"/>
            <a:ext cx="0" cy="1359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7" name="Google Shape;17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2637514" y="3993015"/>
            <a:ext cx="198424" cy="446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"/>
          <p:cNvCxnSpPr>
            <a:cxnSpLocks/>
          </p:cNvCxnSpPr>
          <p:nvPr/>
        </p:nvCxnSpPr>
        <p:spPr>
          <a:xfrm>
            <a:off x="2765870" y="3680779"/>
            <a:ext cx="2363" cy="33188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9" name="Google Shape;179;p1"/>
          <p:cNvCxnSpPr>
            <a:cxnSpLocks/>
          </p:cNvCxnSpPr>
          <p:nvPr/>
        </p:nvCxnSpPr>
        <p:spPr>
          <a:xfrm rot="10800000">
            <a:off x="2742571" y="4436967"/>
            <a:ext cx="0" cy="1132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0" name="Google Shape;180;p1"/>
          <p:cNvCxnSpPr>
            <a:cxnSpLocks/>
          </p:cNvCxnSpPr>
          <p:nvPr/>
        </p:nvCxnSpPr>
        <p:spPr>
          <a:xfrm rot="10800000">
            <a:off x="3018934" y="4442936"/>
            <a:ext cx="0" cy="1132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" name="Google Shape;181;p1"/>
          <p:cNvCxnSpPr>
            <a:cxnSpLocks/>
          </p:cNvCxnSpPr>
          <p:nvPr/>
        </p:nvCxnSpPr>
        <p:spPr>
          <a:xfrm>
            <a:off x="2736726" y="4556135"/>
            <a:ext cx="53984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1"/>
          <p:cNvCxnSpPr>
            <a:cxnSpLocks/>
          </p:cNvCxnSpPr>
          <p:nvPr/>
        </p:nvCxnSpPr>
        <p:spPr>
          <a:xfrm>
            <a:off x="5910594" y="4603661"/>
            <a:ext cx="383018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" name="Google Shape;183;p1"/>
          <p:cNvCxnSpPr>
            <a:cxnSpLocks/>
          </p:cNvCxnSpPr>
          <p:nvPr/>
        </p:nvCxnSpPr>
        <p:spPr>
          <a:xfrm rot="10800000">
            <a:off x="6293612" y="4308495"/>
            <a:ext cx="0" cy="295166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4" name="Google Shape;184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130199" y="3988902"/>
            <a:ext cx="312890" cy="356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1"/>
          <p:cNvCxnSpPr>
            <a:cxnSpLocks/>
          </p:cNvCxnSpPr>
          <p:nvPr/>
        </p:nvCxnSpPr>
        <p:spPr>
          <a:xfrm rot="10800000">
            <a:off x="3499437" y="739896"/>
            <a:ext cx="0" cy="29654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p1"/>
          <p:cNvCxnSpPr>
            <a:cxnSpLocks/>
          </p:cNvCxnSpPr>
          <p:nvPr/>
        </p:nvCxnSpPr>
        <p:spPr>
          <a:xfrm flipV="1">
            <a:off x="7010818" y="4722269"/>
            <a:ext cx="0" cy="173584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7" name="Google Shape;187;p1"/>
          <p:cNvCxnSpPr>
            <a:cxnSpLocks/>
          </p:cNvCxnSpPr>
          <p:nvPr/>
        </p:nvCxnSpPr>
        <p:spPr>
          <a:xfrm>
            <a:off x="7513693" y="3055252"/>
            <a:ext cx="1514191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1"/>
          <p:cNvCxnSpPr>
            <a:cxnSpLocks/>
          </p:cNvCxnSpPr>
          <p:nvPr/>
        </p:nvCxnSpPr>
        <p:spPr>
          <a:xfrm rot="10800000">
            <a:off x="7513693" y="2954540"/>
            <a:ext cx="0" cy="100712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1"/>
          <p:cNvCxnSpPr>
            <a:cxnSpLocks/>
          </p:cNvCxnSpPr>
          <p:nvPr/>
        </p:nvCxnSpPr>
        <p:spPr>
          <a:xfrm>
            <a:off x="7685437" y="1476249"/>
            <a:ext cx="1342447" cy="2977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1"/>
          <p:cNvCxnSpPr>
            <a:cxnSpLocks/>
          </p:cNvCxnSpPr>
          <p:nvPr/>
        </p:nvCxnSpPr>
        <p:spPr>
          <a:xfrm rot="10800000">
            <a:off x="7695659" y="1479226"/>
            <a:ext cx="0" cy="135854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1"/>
          <p:cNvCxnSpPr>
            <a:stCxn id="163" idx="0"/>
          </p:cNvCxnSpPr>
          <p:nvPr/>
        </p:nvCxnSpPr>
        <p:spPr>
          <a:xfrm rot="10800000">
            <a:off x="2319128" y="757019"/>
            <a:ext cx="0" cy="63292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"/>
          <p:cNvCxnSpPr>
            <a:cxnSpLocks/>
          </p:cNvCxnSpPr>
          <p:nvPr/>
        </p:nvCxnSpPr>
        <p:spPr>
          <a:xfrm>
            <a:off x="4784871" y="4790986"/>
            <a:ext cx="995317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3" name="Google Shape;193;p1"/>
          <p:cNvCxnSpPr>
            <a:cxnSpLocks/>
          </p:cNvCxnSpPr>
          <p:nvPr/>
        </p:nvCxnSpPr>
        <p:spPr>
          <a:xfrm rot="10800000">
            <a:off x="5320961" y="4721573"/>
            <a:ext cx="0" cy="6941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4" name="Google Shape;194;p1"/>
          <p:cNvCxnSpPr>
            <a:cxnSpLocks/>
          </p:cNvCxnSpPr>
          <p:nvPr/>
        </p:nvCxnSpPr>
        <p:spPr>
          <a:xfrm rot="10800000">
            <a:off x="5056429" y="4717236"/>
            <a:ext cx="0" cy="6941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1"/>
          <p:cNvCxnSpPr>
            <a:cxnSpLocks/>
          </p:cNvCxnSpPr>
          <p:nvPr/>
        </p:nvCxnSpPr>
        <p:spPr>
          <a:xfrm rot="10800000">
            <a:off x="4789133" y="4727022"/>
            <a:ext cx="0" cy="6941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6" name="Google Shape;19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00030" y="4534938"/>
            <a:ext cx="200247" cy="200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87874" y="4533245"/>
            <a:ext cx="200247" cy="20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"/>
          <p:cNvSpPr/>
          <p:nvPr/>
        </p:nvSpPr>
        <p:spPr>
          <a:xfrm rot="5400000">
            <a:off x="851612" y="2476334"/>
            <a:ext cx="432711" cy="539853"/>
          </a:xfrm>
          <a:prstGeom prst="rect">
            <a:avLst/>
          </a:prstGeom>
          <a:solidFill>
            <a:srgbClr val="FFCB25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1"/>
          <p:cNvCxnSpPr>
            <a:cxnSpLocks/>
          </p:cNvCxnSpPr>
          <p:nvPr/>
        </p:nvCxnSpPr>
        <p:spPr>
          <a:xfrm flipH="1">
            <a:off x="797894" y="2748970"/>
            <a:ext cx="540000" cy="6566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1"/>
          <p:cNvSpPr/>
          <p:nvPr/>
        </p:nvSpPr>
        <p:spPr>
          <a:xfrm rot="5400000">
            <a:off x="953678" y="2607050"/>
            <a:ext cx="270000" cy="270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"/>
          <p:cNvSpPr/>
          <p:nvPr/>
        </p:nvSpPr>
        <p:spPr>
          <a:xfrm rot="5400000">
            <a:off x="898546" y="2602583"/>
            <a:ext cx="270000" cy="2700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1"/>
          <p:cNvCxnSpPr>
            <a:cxnSpLocks/>
          </p:cNvCxnSpPr>
          <p:nvPr/>
        </p:nvCxnSpPr>
        <p:spPr>
          <a:xfrm rot="5400000">
            <a:off x="1123503" y="2738808"/>
            <a:ext cx="288658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1"/>
          <p:cNvCxnSpPr>
            <a:cxnSpLocks/>
          </p:cNvCxnSpPr>
          <p:nvPr/>
        </p:nvCxnSpPr>
        <p:spPr>
          <a:xfrm rot="5400000">
            <a:off x="717205" y="2739964"/>
            <a:ext cx="288658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04" name="Google Shape;204;p1"/>
          <p:cNvGrpSpPr/>
          <p:nvPr/>
        </p:nvGrpSpPr>
        <p:grpSpPr>
          <a:xfrm>
            <a:off x="7048744" y="1567573"/>
            <a:ext cx="836988" cy="459500"/>
            <a:chOff x="3694510" y="1497272"/>
            <a:chExt cx="1115984" cy="612666"/>
          </a:xfrm>
        </p:grpSpPr>
        <p:pic>
          <p:nvPicPr>
            <p:cNvPr id="205" name="Google Shape;205;p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flipH="1">
              <a:off x="4444675" y="1503827"/>
              <a:ext cx="365819" cy="60611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6" name="Google Shape;206;p1"/>
            <p:cNvGrpSpPr/>
            <p:nvPr/>
          </p:nvGrpSpPr>
          <p:grpSpPr>
            <a:xfrm>
              <a:off x="3694510" y="1497272"/>
              <a:ext cx="742418" cy="608949"/>
              <a:chOff x="3694510" y="1497272"/>
              <a:chExt cx="742418" cy="608949"/>
            </a:xfrm>
          </p:grpSpPr>
          <p:pic>
            <p:nvPicPr>
              <p:cNvPr id="207" name="Google Shape;207;p1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4071109" y="1500110"/>
                <a:ext cx="365819" cy="6061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8" name="Google Shape;208;p1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 flipH="1">
                <a:off x="3694510" y="1497272"/>
                <a:ext cx="365819" cy="6061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9" name="Google Shape;209;p1"/>
          <p:cNvSpPr txBox="1"/>
          <p:nvPr/>
        </p:nvSpPr>
        <p:spPr>
          <a:xfrm>
            <a:off x="1390142" y="4694180"/>
            <a:ext cx="1832365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9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Flow of electricity</a:t>
            </a:r>
            <a:endParaRPr sz="1050" dirty="0"/>
          </a:p>
        </p:txBody>
      </p:sp>
      <p:sp>
        <p:nvSpPr>
          <p:cNvPr id="210" name="Google Shape;210;p1"/>
          <p:cNvSpPr txBox="1"/>
          <p:nvPr/>
        </p:nvSpPr>
        <p:spPr>
          <a:xfrm rot="455497">
            <a:off x="4072114" y="3426260"/>
            <a:ext cx="1124961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9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Flow of information</a:t>
            </a:r>
            <a:endParaRPr sz="1050" dirty="0"/>
          </a:p>
        </p:txBody>
      </p:sp>
      <p:cxnSp>
        <p:nvCxnSpPr>
          <p:cNvPr id="211" name="Google Shape;211;p1"/>
          <p:cNvCxnSpPr>
            <a:cxnSpLocks/>
          </p:cNvCxnSpPr>
          <p:nvPr/>
        </p:nvCxnSpPr>
        <p:spPr>
          <a:xfrm flipH="1">
            <a:off x="1043871" y="1688973"/>
            <a:ext cx="640405" cy="5992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1"/>
          <p:cNvCxnSpPr>
            <a:cxnSpLocks/>
          </p:cNvCxnSpPr>
          <p:nvPr/>
        </p:nvCxnSpPr>
        <p:spPr>
          <a:xfrm flipH="1">
            <a:off x="1729012" y="1757975"/>
            <a:ext cx="11684" cy="48477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3" name="Google Shape;213;p1" descr="A white box with a yellow triangle on i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27217" y="2139758"/>
            <a:ext cx="308604" cy="3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95434" y="1467616"/>
            <a:ext cx="467009" cy="4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1"/>
          <p:cNvCxnSpPr>
            <a:cxnSpLocks/>
          </p:cNvCxnSpPr>
          <p:nvPr/>
        </p:nvCxnSpPr>
        <p:spPr>
          <a:xfrm rot="10800000">
            <a:off x="4570611" y="759848"/>
            <a:ext cx="0" cy="29654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6" name="Google Shape;216;p1"/>
          <p:cNvCxnSpPr>
            <a:cxnSpLocks/>
          </p:cNvCxnSpPr>
          <p:nvPr/>
        </p:nvCxnSpPr>
        <p:spPr>
          <a:xfrm flipH="1">
            <a:off x="1077781" y="3947278"/>
            <a:ext cx="1085678" cy="675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1"/>
          <p:cNvCxnSpPr>
            <a:cxnSpLocks/>
          </p:cNvCxnSpPr>
          <p:nvPr/>
        </p:nvCxnSpPr>
        <p:spPr>
          <a:xfrm rot="10800000">
            <a:off x="2163459" y="3165050"/>
            <a:ext cx="3472" cy="777417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1"/>
          <p:cNvCxnSpPr>
            <a:cxnSpLocks/>
          </p:cNvCxnSpPr>
          <p:nvPr/>
        </p:nvCxnSpPr>
        <p:spPr>
          <a:xfrm>
            <a:off x="2485695" y="2973780"/>
            <a:ext cx="849138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1"/>
          <p:cNvCxnSpPr>
            <a:cxnSpLocks/>
          </p:cNvCxnSpPr>
          <p:nvPr/>
        </p:nvCxnSpPr>
        <p:spPr>
          <a:xfrm rot="10800000">
            <a:off x="2477610" y="2968081"/>
            <a:ext cx="0" cy="19697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1"/>
          <p:cNvCxnSpPr>
            <a:cxnSpLocks/>
          </p:cNvCxnSpPr>
          <p:nvPr/>
        </p:nvCxnSpPr>
        <p:spPr>
          <a:xfrm>
            <a:off x="2163459" y="3165050"/>
            <a:ext cx="322236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1" name="Google Shape;221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954276" y="2898807"/>
            <a:ext cx="467009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759285" y="3300860"/>
            <a:ext cx="467009" cy="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64064" y="3302378"/>
            <a:ext cx="467009" cy="4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"/>
          <p:cNvCxnSpPr>
            <a:cxnSpLocks/>
          </p:cNvCxnSpPr>
          <p:nvPr/>
        </p:nvCxnSpPr>
        <p:spPr>
          <a:xfrm flipV="1">
            <a:off x="4470997" y="4220316"/>
            <a:ext cx="0" cy="677067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167;p1">
            <a:extLst>
              <a:ext uri="{FF2B5EF4-FFF2-40B4-BE49-F238E27FC236}">
                <a16:creationId xmlns:a16="http://schemas.microsoft.com/office/drawing/2014/main" id="{09DB99A7-7120-7669-877B-3270BDE35573}"/>
              </a:ext>
            </a:extLst>
          </p:cNvPr>
          <p:cNvSpPr txBox="1"/>
          <p:nvPr/>
        </p:nvSpPr>
        <p:spPr>
          <a:xfrm>
            <a:off x="8140605" y="2379440"/>
            <a:ext cx="843630" cy="30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350" b="1" dirty="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programs</a:t>
            </a:r>
            <a:endParaRPr sz="135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oogle Shape;171;p1">
            <a:extLst>
              <a:ext uri="{FF2B5EF4-FFF2-40B4-BE49-F238E27FC236}">
                <a16:creationId xmlns:a16="http://schemas.microsoft.com/office/drawing/2014/main" id="{BC2CF588-3295-040D-A66E-2AE321764B9D}"/>
              </a:ext>
            </a:extLst>
          </p:cNvPr>
          <p:cNvCxnSpPr>
            <a:cxnSpLocks/>
          </p:cNvCxnSpPr>
          <p:nvPr/>
        </p:nvCxnSpPr>
        <p:spPr>
          <a:xfrm flipH="1" flipV="1">
            <a:off x="7611368" y="2448362"/>
            <a:ext cx="521409" cy="75837"/>
          </a:xfrm>
          <a:prstGeom prst="straightConnector1">
            <a:avLst/>
          </a:prstGeom>
          <a:noFill/>
          <a:ln w="50800" cap="flat" cmpd="sng">
            <a:solidFill>
              <a:schemeClr val="tx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" name="Google Shape;124;p3">
            <a:extLst>
              <a:ext uri="{FF2B5EF4-FFF2-40B4-BE49-F238E27FC236}">
                <a16:creationId xmlns:a16="http://schemas.microsoft.com/office/drawing/2014/main" id="{97A92389-A3B3-6F0A-A50F-243CAF94C55B}"/>
              </a:ext>
            </a:extLst>
          </p:cNvPr>
          <p:cNvSpPr/>
          <p:nvPr/>
        </p:nvSpPr>
        <p:spPr>
          <a:xfrm>
            <a:off x="1079991" y="54687"/>
            <a:ext cx="488388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E74911-37D6-E42E-F02F-A771C32FFE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9D4AFAE7-9908-761C-950E-AA41BA9A330D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4731314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dirty="0">
                <a:latin typeface="Barlow SemiBold" panose="00000700000000000000" pitchFamily="2" charset="0"/>
              </a:rPr>
              <a:t>Context : Grid Edge Devices</a:t>
            </a:r>
          </a:p>
        </p:txBody>
      </p:sp>
      <p:sp>
        <p:nvSpPr>
          <p:cNvPr id="8" name="Google Shape;167;p1">
            <a:extLst>
              <a:ext uri="{FF2B5EF4-FFF2-40B4-BE49-F238E27FC236}">
                <a16:creationId xmlns:a16="http://schemas.microsoft.com/office/drawing/2014/main" id="{FE9AFB4E-37B5-D9C1-CAA6-7DBD73B0EC54}"/>
              </a:ext>
            </a:extLst>
          </p:cNvPr>
          <p:cNvSpPr txBox="1"/>
          <p:nvPr/>
        </p:nvSpPr>
        <p:spPr>
          <a:xfrm>
            <a:off x="5174339" y="762326"/>
            <a:ext cx="1827865" cy="30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35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= Grid Edge Device</a:t>
            </a:r>
            <a:endParaRPr sz="1350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C91058D4-6D47-5918-2B54-FB6112A2C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6FD9F9-ABAA-1273-369B-8EDA87230BF1}"/>
              </a:ext>
            </a:extLst>
          </p:cNvPr>
          <p:cNvSpPr txBox="1"/>
          <p:nvPr/>
        </p:nvSpPr>
        <p:spPr>
          <a:xfrm>
            <a:off x="405469" y="2196709"/>
            <a:ext cx="1069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(Point of common coupling)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2D600-ACE4-EF6B-02AF-1F555C71BCE6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0C8935-F2B7-7429-F761-4D200A951D04}"/>
              </a:ext>
            </a:extLst>
          </p:cNvPr>
          <p:cNvSpPr txBox="1">
            <a:spLocks/>
          </p:cNvSpPr>
          <p:nvPr/>
        </p:nvSpPr>
        <p:spPr>
          <a:xfrm>
            <a:off x="720089" y="779458"/>
            <a:ext cx="7886700" cy="327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</a:t>
            </a:r>
          </a:p>
          <a:p>
            <a:pPr>
              <a:buSzPct val="80000"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509B08BF-B2DE-C61F-3F8D-211562678854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DF73BFE4-9A28-4DA4-2C20-45CC403BD90D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2FAF1E-2D85-9E7D-0BAB-A96CC314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FD7C6281-9A7C-0047-143F-DC04390E3C11}"/>
              </a:ext>
            </a:extLst>
          </p:cNvPr>
          <p:cNvSpPr txBox="1">
            <a:spLocks/>
          </p:cNvSpPr>
          <p:nvPr/>
        </p:nvSpPr>
        <p:spPr>
          <a:xfrm>
            <a:off x="8853403" y="4862051"/>
            <a:ext cx="278703" cy="28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40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DDB2BB-0DF2-D586-E112-1E9AA414A494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789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67EF44C2-1518-D335-716B-12BB9FF97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294737"/>
              </p:ext>
            </p:extLst>
          </p:nvPr>
        </p:nvGraphicFramePr>
        <p:xfrm>
          <a:off x="1071322" y="3781212"/>
          <a:ext cx="6096000" cy="1090025"/>
        </p:xfrm>
        <a:graphic>
          <a:graphicData uri="http://schemas.openxmlformats.org/drawingml/2006/table">
            <a:tbl>
              <a:tblPr firstRow="1" bandRow="1">
                <a:tableStyleId>{ECEDBA4E-8A70-4146-B9FC-233391B353F4}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91647688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182647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78955672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09504773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19409348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46485721"/>
                    </a:ext>
                  </a:extLst>
                </a:gridCol>
              </a:tblGrid>
              <a:tr h="349398"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P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E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T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noProof="0" dirty="0"/>
                        <a:t>L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686957"/>
                  </a:ext>
                </a:extLst>
              </a:tr>
              <a:tr h="724265"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H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110645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AFF48F4-A22B-C5B2-70BA-7F4463FE7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F0E5DB1-0601-0ABD-A7F8-4FB2F7936D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853861"/>
              </p:ext>
            </p:extLst>
          </p:nvPr>
        </p:nvGraphicFramePr>
        <p:xfrm>
          <a:off x="1064377" y="738484"/>
          <a:ext cx="7749540" cy="3011480"/>
        </p:xfrm>
        <a:graphic>
          <a:graphicData uri="http://schemas.openxmlformats.org/drawingml/2006/table">
            <a:tbl>
              <a:tblPr firstRow="1" bandRow="1">
                <a:tableStyleId>{ECEDBA4E-8A70-4146-B9FC-233391B353F4}</a:tableStyleId>
              </a:tblPr>
              <a:tblGrid>
                <a:gridCol w="3318141">
                  <a:extLst>
                    <a:ext uri="{9D8B030D-6E8A-4147-A177-3AD203B41FA5}">
                      <a16:colId xmlns:a16="http://schemas.microsoft.com/office/drawing/2014/main" val="1675068588"/>
                    </a:ext>
                  </a:extLst>
                </a:gridCol>
                <a:gridCol w="1032387">
                  <a:extLst>
                    <a:ext uri="{9D8B030D-6E8A-4147-A177-3AD203B41FA5}">
                      <a16:colId xmlns:a16="http://schemas.microsoft.com/office/drawing/2014/main" val="2638911672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1805213668"/>
                    </a:ext>
                  </a:extLst>
                </a:gridCol>
                <a:gridCol w="1085113">
                  <a:extLst>
                    <a:ext uri="{9D8B030D-6E8A-4147-A177-3AD203B41FA5}">
                      <a16:colId xmlns:a16="http://schemas.microsoft.com/office/drawing/2014/main" val="4122592220"/>
                    </a:ext>
                  </a:extLst>
                </a:gridCol>
                <a:gridCol w="1207770">
                  <a:extLst>
                    <a:ext uri="{9D8B030D-6E8A-4147-A177-3AD203B41FA5}">
                      <a16:colId xmlns:a16="http://schemas.microsoft.com/office/drawing/2014/main" val="1772868675"/>
                    </a:ext>
                  </a:extLst>
                </a:gridCol>
              </a:tblGrid>
              <a:tr h="856048">
                <a:tc>
                  <a:txBody>
                    <a:bodyPr/>
                    <a:lstStyle/>
                    <a:p>
                      <a:pPr algn="l"/>
                      <a:endParaRPr lang="en-GB" sz="1800" noProof="0" dirty="0"/>
                    </a:p>
                    <a:p>
                      <a:pPr algn="ctr"/>
                      <a:r>
                        <a:rPr lang="en-GB" sz="1800" noProof="0" dirty="0"/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noProof="0" dirty="0"/>
                        <a:t>Economic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noProof="0" dirty="0"/>
                        <a:t>Social</a:t>
                      </a:r>
                    </a:p>
                    <a:p>
                      <a:endParaRPr lang="en-GB" noProof="0" dirty="0"/>
                    </a:p>
                    <a:p>
                      <a:endParaRPr lang="en-GB" sz="1000" noProof="0" dirty="0"/>
                    </a:p>
                    <a:p>
                      <a:pPr algn="ctr"/>
                      <a:endParaRPr lang="en-GB" sz="1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noProof="0" dirty="0"/>
                        <a:t>Technological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noProof="0" dirty="0"/>
                        <a:t>Environmental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746041"/>
                  </a:ext>
                </a:extLst>
              </a:tr>
              <a:tr h="803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8067"/>
                  </a:ext>
                </a:extLst>
              </a:tr>
              <a:tr h="678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b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643716"/>
                  </a:ext>
                </a:extLst>
              </a:tr>
              <a:tr h="673353">
                <a:tc>
                  <a:txBody>
                    <a:bodyPr/>
                    <a:lstStyle/>
                    <a:p>
                      <a:endParaRPr lang="en-GB" b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13957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6C15BD12-F29A-F0FE-FEC8-EEF292618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245" y="956642"/>
            <a:ext cx="612000" cy="612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EAB2FD9-41A1-B42A-2D85-CAE2B8A56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794" y="943167"/>
            <a:ext cx="569303" cy="612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F11C160-F1C7-31A8-8F46-E6704E6349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8965" y="943167"/>
            <a:ext cx="598344" cy="6142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AD694CB-FBD5-1095-2A9E-767D82AB0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855" y="949904"/>
            <a:ext cx="607256" cy="612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1368179-89F3-1FB4-F3F7-8553776EEF31}"/>
              </a:ext>
            </a:extLst>
          </p:cNvPr>
          <p:cNvSpPr txBox="1"/>
          <p:nvPr/>
        </p:nvSpPr>
        <p:spPr>
          <a:xfrm>
            <a:off x="4298003" y="1646698"/>
            <a:ext cx="1167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 money and energy</a:t>
            </a:r>
          </a:p>
          <a:p>
            <a:pPr algn="ctr"/>
            <a:r>
              <a:rPr lang="en-GB" sz="1200" noProof="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(local transactions)</a:t>
            </a:r>
            <a:endParaRPr lang="en-GB" sz="1200" b="0" i="0" u="none" strike="noStrike" baseline="0" noProof="0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24C703-DC22-EFFF-4566-E0CC35616B8A}"/>
              </a:ext>
            </a:extLst>
          </p:cNvPr>
          <p:cNvSpPr txBox="1"/>
          <p:nvPr/>
        </p:nvSpPr>
        <p:spPr>
          <a:xfrm>
            <a:off x="6777854" y="1769235"/>
            <a:ext cx="730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peaks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61E561-22B0-B550-A355-62D4E77CAF45}"/>
              </a:ext>
            </a:extLst>
          </p:cNvPr>
          <p:cNvSpPr txBox="1"/>
          <p:nvPr/>
        </p:nvSpPr>
        <p:spPr>
          <a:xfrm>
            <a:off x="7759617" y="1728916"/>
            <a:ext cx="9487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renewable energies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1C2A899-DC32-0443-C49A-AF43D93C1BD3}"/>
              </a:ext>
            </a:extLst>
          </p:cNvPr>
          <p:cNvSpPr txBox="1"/>
          <p:nvPr/>
        </p:nvSpPr>
        <p:spPr>
          <a:xfrm>
            <a:off x="6606539" y="2479947"/>
            <a:ext cx="1020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Increase learning accuracy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D765543-AA29-121A-CC42-C570D20F6DFC}"/>
              </a:ext>
            </a:extLst>
          </p:cNvPr>
          <p:cNvSpPr txBox="1"/>
          <p:nvPr/>
        </p:nvSpPr>
        <p:spPr>
          <a:xfrm>
            <a:off x="4319384" y="2484511"/>
            <a:ext cx="1167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Reduce communication overhead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C4BCD35-7E24-87EB-90CB-121305DBF811}"/>
              </a:ext>
            </a:extLst>
          </p:cNvPr>
          <p:cNvSpPr txBox="1"/>
          <p:nvPr/>
        </p:nvSpPr>
        <p:spPr>
          <a:xfrm>
            <a:off x="5524694" y="2479947"/>
            <a:ext cx="8635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data privacy</a:t>
            </a:r>
          </a:p>
        </p:txBody>
      </p:sp>
      <p:sp>
        <p:nvSpPr>
          <p:cNvPr id="3" name="Google Shape;157;p28">
            <a:extLst>
              <a:ext uri="{FF2B5EF4-FFF2-40B4-BE49-F238E27FC236}">
                <a16:creationId xmlns:a16="http://schemas.microsoft.com/office/drawing/2014/main" id="{BE7E6E1A-04E3-B6EE-8671-C275972B9DF4}"/>
              </a:ext>
            </a:extLst>
          </p:cNvPr>
          <p:cNvSpPr txBox="1">
            <a:spLocks/>
          </p:cNvSpPr>
          <p:nvPr/>
        </p:nvSpPr>
        <p:spPr>
          <a:xfrm>
            <a:off x="1074608" y="249698"/>
            <a:ext cx="5485437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GB" sz="24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 contributions and impacts</a:t>
            </a: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7B665C95-2420-F1F4-FC57-E6A5B409EBBD}"/>
              </a:ext>
            </a:extLst>
          </p:cNvPr>
          <p:cNvSpPr/>
          <p:nvPr/>
        </p:nvSpPr>
        <p:spPr>
          <a:xfrm>
            <a:off x="1079990" y="54687"/>
            <a:ext cx="5651370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1ADE4B-BDA4-B0EA-BD61-A751D61B5A82}"/>
              </a:ext>
            </a:extLst>
          </p:cNvPr>
          <p:cNvSpPr txBox="1"/>
          <p:nvPr/>
        </p:nvSpPr>
        <p:spPr>
          <a:xfrm>
            <a:off x="5460567" y="3174563"/>
            <a:ext cx="1060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noProof="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welfare and involvement</a:t>
            </a: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27319D33-7809-2D09-F9EB-7CBFCDBA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en-GB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A3476-58BE-EA01-44B6-09C39661B3C6}"/>
              </a:ext>
            </a:extLst>
          </p:cNvPr>
          <p:cNvSpPr txBox="1"/>
          <p:nvPr/>
        </p:nvSpPr>
        <p:spPr>
          <a:xfrm>
            <a:off x="1007730" y="1669617"/>
            <a:ext cx="33116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 Coordination Model and Digital Twins for exchanging energy in smart grids </a:t>
            </a: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(RQ 1 + RQ 2 + RQ 5)</a:t>
            </a:r>
            <a:endParaRPr lang="en-GB" sz="1200" b="0" i="0" u="none" strike="noStrike" baseline="0" noProof="0" dirty="0">
              <a:solidFill>
                <a:schemeClr val="accent3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620C3-36D3-E39E-0AFD-27545257EDB9}"/>
              </a:ext>
            </a:extLst>
          </p:cNvPr>
          <p:cNvSpPr txBox="1"/>
          <p:nvPr/>
        </p:nvSpPr>
        <p:spPr>
          <a:xfrm>
            <a:off x="1083813" y="2484191"/>
            <a:ext cx="3311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400" b="0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2:Gossip coordination mechanism for decentralised Learning (RQ 3)</a:t>
            </a:r>
            <a:endParaRPr lang="en-GB" b="0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7993C-2A34-DC49-633A-ED92C6259606}"/>
              </a:ext>
            </a:extLst>
          </p:cNvPr>
          <p:cNvSpPr txBox="1"/>
          <p:nvPr/>
        </p:nvSpPr>
        <p:spPr>
          <a:xfrm>
            <a:off x="1083814" y="3167784"/>
            <a:ext cx="33116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3: </a:t>
            </a:r>
            <a:r>
              <a:rPr lang="en-GB" sz="1400" b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 by design (RQ 4)</a:t>
            </a:r>
            <a:endParaRPr lang="en-GB" b="0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441F4BA-CAA6-7B9D-E946-7AFE48396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647" y="4174646"/>
            <a:ext cx="574517" cy="6463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E27C3-6F15-8D2C-9871-34F4BBA5C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4309" y="4160351"/>
            <a:ext cx="595320" cy="6631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E736F-2C0B-EE14-AF29-DAA4B58936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7193" y="4167332"/>
            <a:ext cx="578363" cy="6875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E58F090-7245-6444-8D3A-8CF3255CB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38657" y="4174647"/>
            <a:ext cx="514118" cy="648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61DEB2-A68C-C0F1-358B-06F67462F4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9819" y="4398666"/>
            <a:ext cx="309785" cy="3081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1B1759-A3D9-D0B6-3CE0-7D1BDE6BFE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5312" y="4362988"/>
            <a:ext cx="323640" cy="337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6363A7-CA0B-24D2-0234-ED03EB42067B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192" grpId="0"/>
      <p:bldP spid="194" grpId="0"/>
      <p:bldP spid="196" grpId="0"/>
      <p:bldP spid="2" grpId="0"/>
      <p:bldP spid="5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A26016-0967-7087-BF9F-8B58EF8DDEC2}"/>
              </a:ext>
            </a:extLst>
          </p:cNvPr>
          <p:cNvSpPr txBox="1"/>
          <p:nvPr/>
        </p:nvSpPr>
        <p:spPr>
          <a:xfrm>
            <a:off x="1356347" y="1136179"/>
            <a:ext cx="627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Ø"/>
            </a:pP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meter do not receive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decisions from Digital Twins</a:t>
            </a:r>
            <a:endParaRPr lang="en-GB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6B19F-95A5-693E-4353-4AD663C9C406}"/>
              </a:ext>
            </a:extLst>
          </p:cNvPr>
          <p:cNvSpPr txBox="1"/>
          <p:nvPr/>
        </p:nvSpPr>
        <p:spPr>
          <a:xfrm>
            <a:off x="1373029" y="3167990"/>
            <a:ext cx="501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Ø"/>
            </a:pP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on a larger 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E9363-7DF5-EC79-2F4B-5632ECEB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8" name="Google Shape;157;p28">
            <a:extLst>
              <a:ext uri="{FF2B5EF4-FFF2-40B4-BE49-F238E27FC236}">
                <a16:creationId xmlns:a16="http://schemas.microsoft.com/office/drawing/2014/main" id="{69A90AA1-9333-2D20-1389-4050027B9FA1}"/>
              </a:ext>
            </a:extLst>
          </p:cNvPr>
          <p:cNvSpPr txBox="1">
            <a:spLocks/>
          </p:cNvSpPr>
          <p:nvPr/>
        </p:nvSpPr>
        <p:spPr>
          <a:xfrm>
            <a:off x="1074608" y="249698"/>
            <a:ext cx="5828763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GB" sz="24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Conclusion: limitations and future works</a:t>
            </a: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350809F9-5CCB-D9D8-A329-89A2A7CF74F3}"/>
              </a:ext>
            </a:extLst>
          </p:cNvPr>
          <p:cNvSpPr/>
          <p:nvPr/>
        </p:nvSpPr>
        <p:spPr>
          <a:xfrm>
            <a:off x="1079990" y="54687"/>
            <a:ext cx="5453433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6FDB0CE1-FF31-2951-DD12-F97ED5F67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noProof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en-GB" b="1" noProof="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97B31B-0872-F12D-3A58-52682CD5EAAC}"/>
              </a:ext>
            </a:extLst>
          </p:cNvPr>
          <p:cNvSpPr txBox="1"/>
          <p:nvPr/>
        </p:nvSpPr>
        <p:spPr>
          <a:xfrm>
            <a:off x="818390" y="758581"/>
            <a:ext cx="207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Limitations</a:t>
            </a:r>
            <a:endParaRPr lang="en-GB" b="1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7ACB3-A961-A846-31F2-6C20A3C08F31}"/>
              </a:ext>
            </a:extLst>
          </p:cNvPr>
          <p:cNvSpPr txBox="1"/>
          <p:nvPr/>
        </p:nvSpPr>
        <p:spPr>
          <a:xfrm>
            <a:off x="818390" y="2698750"/>
            <a:ext cx="207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works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903B1-861F-D2F1-E01D-9B905D0E9191}"/>
              </a:ext>
            </a:extLst>
          </p:cNvPr>
          <p:cNvSpPr txBox="1"/>
          <p:nvPr/>
        </p:nvSpPr>
        <p:spPr>
          <a:xfrm>
            <a:off x="1373029" y="1535674"/>
            <a:ext cx="546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Ø"/>
            </a:pP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algorithms are missing:	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53F63E-39F9-7C37-CB3B-6FF88D919BFA}"/>
              </a:ext>
            </a:extLst>
          </p:cNvPr>
          <p:cNvSpPr txBox="1"/>
          <p:nvPr/>
        </p:nvSpPr>
        <p:spPr>
          <a:xfrm>
            <a:off x="1356346" y="4448285"/>
            <a:ext cx="6915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Ø"/>
            </a:pPr>
            <a:r>
              <a:rPr lang="en-GB" sz="1600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2024 : Swiss legislation in favour of dynamic pricing and energy communities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BDA62-0855-DF0E-DB0C-C9CF017DFD6A}"/>
              </a:ext>
            </a:extLst>
          </p:cNvPr>
          <p:cNvSpPr txBox="1"/>
          <p:nvPr/>
        </p:nvSpPr>
        <p:spPr>
          <a:xfrm>
            <a:off x="1373029" y="4003624"/>
            <a:ext cx="4545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Ø"/>
            </a:pP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Install and use actuators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meters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6EFE9-7ABF-6F61-9D26-5F550B68D435}"/>
              </a:ext>
            </a:extLst>
          </p:cNvPr>
          <p:cNvSpPr txBox="1"/>
          <p:nvPr/>
        </p:nvSpPr>
        <p:spPr>
          <a:xfrm>
            <a:off x="1373029" y="3594138"/>
            <a:ext cx="3932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50000"/>
              <a:buFont typeface="Wingdings" panose="05000000000000000000" pitchFamily="2" charset="2"/>
              <a:buChar char="Ø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 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Several Microgrids (hierarchies)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5734FE-47E3-A881-35D1-7D9A51A0DD46}"/>
              </a:ext>
            </a:extLst>
          </p:cNvPr>
          <p:cNvSpPr txBox="1"/>
          <p:nvPr/>
        </p:nvSpPr>
        <p:spPr>
          <a:xfrm>
            <a:off x="1758376" y="1840714"/>
            <a:ext cx="5466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8" indent="-285750">
              <a:buSzPct val="50000"/>
              <a:buFont typeface="Wingdings" panose="05000000000000000000" pitchFamily="2" charset="2"/>
              <a:buChar char="§"/>
            </a:pP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negotiation between prosumers </a:t>
            </a:r>
          </a:p>
          <a:p>
            <a:pPr marL="285750" lvl="8" indent="-285750">
              <a:buSzPct val="50000"/>
              <a:buFont typeface="Wingdings" panose="05000000000000000000" pitchFamily="2" charset="2"/>
              <a:buChar char="§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interactions with real world entities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(DSO, TSO, …)</a:t>
            </a:r>
            <a:endParaRPr lang="en-GB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4" indent="-285750">
              <a:buSzPct val="50000"/>
              <a:buFont typeface="Wingdings" panose="05000000000000000000" pitchFamily="2" charset="2"/>
              <a:buChar char="§"/>
            </a:pP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heuristics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assessing prosumer well-being</a:t>
            </a:r>
            <a:endParaRPr lang="en-GB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black and white handshake with a check mark&#10;&#10;AI-generated content may be incorrect.">
            <a:extLst>
              <a:ext uri="{FF2B5EF4-FFF2-40B4-BE49-F238E27FC236}">
                <a16:creationId xmlns:a16="http://schemas.microsoft.com/office/drawing/2014/main" id="{B1531C4A-BE63-E6EE-6648-B9E2DEABB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480" y="1922569"/>
            <a:ext cx="502920" cy="502920"/>
          </a:xfrm>
          <a:prstGeom prst="rect">
            <a:avLst/>
          </a:prstGeom>
        </p:spPr>
      </p:pic>
      <p:pic>
        <p:nvPicPr>
          <p:cNvPr id="18" name="Picture 17" descr="A black and white line drawing of a device&#10;&#10;AI-generated content may be incorrect.">
            <a:extLst>
              <a:ext uri="{FF2B5EF4-FFF2-40B4-BE49-F238E27FC236}">
                <a16:creationId xmlns:a16="http://schemas.microsoft.com/office/drawing/2014/main" id="{9BBA0722-33E6-AE0B-4AB6-D553C749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745" y="1197120"/>
            <a:ext cx="373175" cy="373175"/>
          </a:xfrm>
          <a:prstGeom prst="rect">
            <a:avLst/>
          </a:prstGeom>
        </p:spPr>
      </p:pic>
      <p:pic>
        <p:nvPicPr>
          <p:cNvPr id="20" name="Picture 19" descr="A logo of a stack of layers&#10;&#10;AI-generated content may be incorrect.">
            <a:extLst>
              <a:ext uri="{FF2B5EF4-FFF2-40B4-BE49-F238E27FC236}">
                <a16:creationId xmlns:a16="http://schemas.microsoft.com/office/drawing/2014/main" id="{C6F5F2A4-1CAF-FA71-164C-81D1DE0D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42675" y="3174970"/>
            <a:ext cx="337245" cy="3385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967568-7E79-6E1F-5AD8-A16FA72BC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2675" y="4451131"/>
            <a:ext cx="445725" cy="441815"/>
          </a:xfrm>
          <a:prstGeom prst="rect">
            <a:avLst/>
          </a:prstGeom>
        </p:spPr>
      </p:pic>
      <p:pic>
        <p:nvPicPr>
          <p:cNvPr id="24" name="Picture 23" descr="A hand pointing at a screen&#10;&#10;AI-generated content may be incorrect.">
            <a:extLst>
              <a:ext uri="{FF2B5EF4-FFF2-40B4-BE49-F238E27FC236}">
                <a16:creationId xmlns:a16="http://schemas.microsoft.com/office/drawing/2014/main" id="{20D1F806-27FD-092A-33CC-F203CEEC8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9068" y="4086559"/>
            <a:ext cx="338554" cy="338554"/>
          </a:xfrm>
          <a:prstGeom prst="rect">
            <a:avLst/>
          </a:prstGeom>
        </p:spPr>
      </p:pic>
      <p:pic>
        <p:nvPicPr>
          <p:cNvPr id="26" name="Picture 25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334972CB-CE37-095E-C49D-5C965C035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0212" y="3675174"/>
            <a:ext cx="616267" cy="257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37A74-8533-C1B1-4118-F2682DDC9FAE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9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4" grpId="0"/>
      <p:bldP spid="15" grpId="0"/>
      <p:bldP spid="17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>
          <a:extLst>
            <a:ext uri="{FF2B5EF4-FFF2-40B4-BE49-F238E27FC236}">
              <a16:creationId xmlns:a16="http://schemas.microsoft.com/office/drawing/2014/main" id="{CD0EE013-9E57-4C29-F165-A4D5C9B2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34">
            <a:extLst>
              <a:ext uri="{FF2B5EF4-FFF2-40B4-BE49-F238E27FC236}">
                <a16:creationId xmlns:a16="http://schemas.microsoft.com/office/drawing/2014/main" id="{9EAE223A-F343-A7B6-920A-29E28E244F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825915"/>
              </p:ext>
            </p:extLst>
          </p:nvPr>
        </p:nvGraphicFramePr>
        <p:xfrm>
          <a:off x="104308" y="784286"/>
          <a:ext cx="6118766" cy="3642658"/>
        </p:xfrm>
        <a:graphic>
          <a:graphicData uri="http://schemas.openxmlformats.org/drawingml/2006/table">
            <a:tbl>
              <a:tblPr firstRow="1" bandRow="1">
                <a:noFill/>
                <a:tableStyleId>{ECEDBA4E-8A70-4146-B9FC-233391B353F4}</a:tableStyleId>
              </a:tblPr>
              <a:tblGrid>
                <a:gridCol w="113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3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20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4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800" b="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Design of a coordination model and Digital Twins for exchanging energy in smart grids</a:t>
                      </a:r>
                      <a:endParaRPr lang="en-GB" sz="100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algn="ctr">
                        <a:buSzPts val="3300"/>
                        <a:buFont typeface="Play"/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Gossip mechanisms for decentralised Learning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17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Full paper reference 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Coordination Model and Digital Twins for Managing Energy Consumption and Production in a Smart Grid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u="none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P Glass</a:t>
                      </a:r>
                      <a:r>
                        <a:rPr lang="en-GB" sz="1000" b="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, G Di Marzo Serugendo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  <a:hlinkClick r:id="rId3"/>
                        </a:rPr>
                        <a:t>https://www.mdpi.com/1996-1073/16/22/7629</a:t>
                      </a:r>
                      <a:endParaRPr lang="en-GB" sz="800" b="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Gossip coordination mechanisms for  Decentralised Learning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u="none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P Glass</a:t>
                      </a:r>
                      <a:r>
                        <a:rPr lang="en-GB" sz="1000" b="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, G Di Marzo Serugendo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baseline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  <a:hlinkClick r:id="rId4"/>
                        </a:rPr>
                        <a:t>https://www.mdpi.com/1996-1073/18/8/2116</a:t>
                      </a:r>
                      <a:endParaRPr lang="en-GB" sz="800" b="0" noProof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I.F./conference A.R.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IF=3.0 (paper)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IF=3.0 (paper)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08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Contribution to thesis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Developing of a new coordination, which derives from SAPERE.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Implementation of the digital twins that represent the microgrid entities.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Integration of Gossip Federated Learning and Gossip Ensemble Learning using the coordination model.</a:t>
                      </a:r>
                      <a:endParaRPr lang="en-GB" sz="1000" noProof="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1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Scientific contribution type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Developing a new model , </a:t>
                      </a: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Deriving superior algorithms</a:t>
                      </a:r>
                      <a:endParaRPr lang="en-GB" sz="1000" b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Deriving superior algorithms</a:t>
                      </a:r>
                      <a:endParaRPr lang="en-GB" sz="1000" b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6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author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Contributions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r>
                        <a:rPr lang="en-GB" sz="1000" b="0" i="0" u="none" strike="noStrike" cap="none" baseline="0" noProof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Design and implementation of the algorithms, scenarios and needed databases. 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noProof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Implementation of the algorithms, scenarios and needed databases.</a:t>
                      </a:r>
                      <a:endParaRPr lang="en-GB" sz="100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8" name="Google Shape;198;p34">
            <a:extLst>
              <a:ext uri="{FF2B5EF4-FFF2-40B4-BE49-F238E27FC236}">
                <a16:creationId xmlns:a16="http://schemas.microsoft.com/office/drawing/2014/main" id="{1FBE95A4-CA9A-1634-6151-ED3A2C451836}"/>
              </a:ext>
            </a:extLst>
          </p:cNvPr>
          <p:cNvSpPr txBox="1"/>
          <p:nvPr/>
        </p:nvSpPr>
        <p:spPr>
          <a:xfrm>
            <a:off x="5889195" y="4499860"/>
            <a:ext cx="2773492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  <a:hlinkClick r:id="rId5"/>
              </a:rPr>
              <a:t>https://orcid.org/0000-0002-6258-0034</a:t>
            </a:r>
            <a:endParaRPr lang="en-GB" sz="1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Barlow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C715E-3B5B-1FF5-DC3E-1CF919C0D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8" name="Google Shape;198;p34">
            <a:extLst>
              <a:ext uri="{FF2B5EF4-FFF2-40B4-BE49-F238E27FC236}">
                <a16:creationId xmlns:a16="http://schemas.microsoft.com/office/drawing/2014/main" id="{C04CC24C-B2CC-D27D-1575-DF80E1E944A0}"/>
              </a:ext>
            </a:extLst>
          </p:cNvPr>
          <p:cNvSpPr txBox="1"/>
          <p:nvPr/>
        </p:nvSpPr>
        <p:spPr>
          <a:xfrm>
            <a:off x="707253" y="4499860"/>
            <a:ext cx="4280846" cy="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Barlow"/>
                <a:hlinkClick r:id="rId7"/>
              </a:rPr>
              <a:t>https://scholar.google.com/citations?hl=fr&amp;user=oh_BXHgAAAAJ </a:t>
            </a:r>
            <a:endParaRPr lang="en-GB" sz="1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Barlow"/>
            </a:endParaRPr>
          </a:p>
        </p:txBody>
      </p:sp>
      <p:pic>
        <p:nvPicPr>
          <p:cNvPr id="10" name="Picture 9" descr="A logo of a school&#10;&#10;Description automatically generated">
            <a:extLst>
              <a:ext uri="{FF2B5EF4-FFF2-40B4-BE49-F238E27FC236}">
                <a16:creationId xmlns:a16="http://schemas.microsoft.com/office/drawing/2014/main" id="{5763F969-AE81-22C1-E22D-8B94D8811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08" y="4485551"/>
            <a:ext cx="498145" cy="282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415AA4-2C7B-892D-6085-EB6D36BFD6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962" y="4535262"/>
            <a:ext cx="552157" cy="195500"/>
          </a:xfrm>
          <a:prstGeom prst="rect">
            <a:avLst/>
          </a:prstGeom>
        </p:spPr>
      </p:pic>
      <p:sp>
        <p:nvSpPr>
          <p:cNvPr id="2" name="Google Shape;157;p28">
            <a:extLst>
              <a:ext uri="{FF2B5EF4-FFF2-40B4-BE49-F238E27FC236}">
                <a16:creationId xmlns:a16="http://schemas.microsoft.com/office/drawing/2014/main" id="{74ACD8AD-25CC-B9D5-CC93-C8A160B084E7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1874332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Publications</a:t>
            </a: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DF2B7517-3A5D-E407-0702-947400115C8E}"/>
              </a:ext>
            </a:extLst>
          </p:cNvPr>
          <p:cNvSpPr/>
          <p:nvPr/>
        </p:nvSpPr>
        <p:spPr>
          <a:xfrm>
            <a:off x="1079991" y="54687"/>
            <a:ext cx="2143270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CB721E4F-7E84-2980-DEE7-D61C40BE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B6C89-F640-FC3E-EE93-81F7AA209238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Google Shape;197;p34">
            <a:extLst>
              <a:ext uri="{FF2B5EF4-FFF2-40B4-BE49-F238E27FC236}">
                <a16:creationId xmlns:a16="http://schemas.microsoft.com/office/drawing/2014/main" id="{9709A573-EA41-1E0D-8A35-68B3FA613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7218"/>
              </p:ext>
            </p:extLst>
          </p:nvPr>
        </p:nvGraphicFramePr>
        <p:xfrm>
          <a:off x="6241436" y="784529"/>
          <a:ext cx="2769680" cy="3642871"/>
        </p:xfrm>
        <a:graphic>
          <a:graphicData uri="http://schemas.openxmlformats.org/drawingml/2006/table">
            <a:tbl>
              <a:tblPr firstRow="1" bandRow="1">
                <a:noFill/>
                <a:tableStyleId>{ECEDBA4E-8A70-4146-B9FC-233391B353F4}</a:tableStyleId>
              </a:tblPr>
              <a:tblGrid>
                <a:gridCol w="27696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  <a:tabLst/>
                        <a:defRPr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Integration of social acceptance by design</a:t>
                      </a:r>
                      <a:endParaRPr lang="en-GB" sz="100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endParaRPr lang="en-GB" sz="1000" b="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20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noProof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Fragniere, Emmanuel and Sandoz, Sarah and Abdenadher, Nabil and Moussa, Mohamad and Di Marzo Serugendo, Giovanna and Glass, Philippe:  Improving the Social Acceptability of Microgrids (IEEE Renewable Energy and Sustainable E-Mobility Conference (RESEM), May2023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800" b="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  <a:hlinkClick r:id="rId10"/>
                        </a:rPr>
                        <a:t>https://ieeexplore.ieee.org/abstract/document/10236324</a:t>
                      </a:r>
                      <a:endParaRPr lang="en-GB" sz="800" b="0" noProof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8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AR=30% (conference)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Integration of social acceptance by design in the Digital Twins behaviours.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8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noProof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Human factors research, </a:t>
                      </a: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Deriving superior algorithms</a:t>
                      </a:r>
                      <a:endParaRPr lang="en-GB" sz="1000" b="0" noProof="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Barlow Medium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000" b="0" i="0" u="none" strike="noStrike" cap="none" baseline="0" noProof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Participation </a:t>
                      </a:r>
                      <a:r>
                        <a:rPr lang="en-GB" sz="1000" noProof="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Barlow Medium"/>
                        </a:rPr>
                        <a:t>in studies/surveys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384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9B7EA2-9ABC-82FD-1D0D-1DE377F9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5" name="Google Shape;157;p28">
            <a:extLst>
              <a:ext uri="{FF2B5EF4-FFF2-40B4-BE49-F238E27FC236}">
                <a16:creationId xmlns:a16="http://schemas.microsoft.com/office/drawing/2014/main" id="{614838A3-D845-EC47-714E-41746223DCCD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401692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6" name="Google Shape;124;p3">
            <a:extLst>
              <a:ext uri="{FF2B5EF4-FFF2-40B4-BE49-F238E27FC236}">
                <a16:creationId xmlns:a16="http://schemas.microsoft.com/office/drawing/2014/main" id="{86F10F90-7499-5B62-6676-8FD1469F9A79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Espace réservé du contenu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EC3962B-02E9-A7B2-1EC1-2F92C80DA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85" y="1764185"/>
            <a:ext cx="3129470" cy="20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77E0FC47-34DD-006D-1CD4-0665CD24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E607C-720B-3E35-925F-B4E1E5484D60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18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EDEAC2-064D-23E4-6460-27C9F2D9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15" y="801333"/>
            <a:ext cx="8571770" cy="4075467"/>
          </a:xfrm>
          <a:prstGeom prst="rect">
            <a:avLst/>
          </a:prstGeom>
        </p:spPr>
      </p:pic>
      <p:sp>
        <p:nvSpPr>
          <p:cNvPr id="8" name="Google Shape;124;p3">
            <a:extLst>
              <a:ext uri="{FF2B5EF4-FFF2-40B4-BE49-F238E27FC236}">
                <a16:creationId xmlns:a16="http://schemas.microsoft.com/office/drawing/2014/main" id="{3C9AB548-9E11-196A-7692-D1E19FC97651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Google Shape;157;p28">
            <a:extLst>
              <a:ext uri="{FF2B5EF4-FFF2-40B4-BE49-F238E27FC236}">
                <a16:creationId xmlns:a16="http://schemas.microsoft.com/office/drawing/2014/main" id="{FD4307A4-DADF-C8F9-83AF-D97A1826B2B0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401692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LSA synthetic properties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CAD03-638A-415A-5E5C-5347473BD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3AC3FE5F-0B31-A4E4-8697-457B99DDE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45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83908-94CB-DCCF-DD39-85429BD39FF7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46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C22B4F72-244B-6526-E828-9C59BEA0E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20" y="689264"/>
            <a:ext cx="7338913" cy="4280504"/>
          </a:xfrm>
          <a:prstGeom prst="rect">
            <a:avLst/>
          </a:prstGeom>
        </p:spPr>
      </p:pic>
      <p:sp>
        <p:nvSpPr>
          <p:cNvPr id="6" name="Google Shape;124;p3">
            <a:extLst>
              <a:ext uri="{FF2B5EF4-FFF2-40B4-BE49-F238E27FC236}">
                <a16:creationId xmlns:a16="http://schemas.microsoft.com/office/drawing/2014/main" id="{FAABC368-9425-865C-58C6-DA62C64BCB21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4919A81F-D8CA-6FB7-0511-5FE959F24E4E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401692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Bonding coordination law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60BC0B-D059-4A10-E062-4F8E198F1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D0282-887D-D097-A960-9C36B8DCC01D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2089FB5E-FABE-D258-5C93-B4C89717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07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4;p3">
            <a:extLst>
              <a:ext uri="{FF2B5EF4-FFF2-40B4-BE49-F238E27FC236}">
                <a16:creationId xmlns:a16="http://schemas.microsoft.com/office/drawing/2014/main" id="{72CC5819-3A34-4C59-3CC5-394A39DAF6E8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3F74C288-E398-0941-BFEB-3A7571D6B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47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FC0FD64B-D019-F657-5FD7-2B0B88AA69DA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401692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LSA properties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D2FA53-FB5E-27C7-9AB6-638016FB3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A21CCB-9102-9AF9-B2BD-663E5F77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6" y="765544"/>
            <a:ext cx="8173702" cy="4198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128715-36DC-2C99-ED2B-1EFF8AF0D846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652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97f3db75e_3_0"/>
          <p:cNvSpPr txBox="1">
            <a:spLocks noGrp="1"/>
          </p:cNvSpPr>
          <p:nvPr>
            <p:ph type="title"/>
          </p:nvPr>
        </p:nvSpPr>
        <p:spPr>
          <a:xfrm>
            <a:off x="1076400" y="244799"/>
            <a:ext cx="7639138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96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Coordination Platform tuning in a 4-nodes configuration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13" name="Google Shape;213;g2397f3db75e_3_0"/>
          <p:cNvSpPr txBox="1"/>
          <p:nvPr/>
        </p:nvSpPr>
        <p:spPr>
          <a:xfrm>
            <a:off x="767131" y="760761"/>
            <a:ext cx="5190975" cy="30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42900" indent="-262128">
              <a:lnSpc>
                <a:spcPct val="115000"/>
              </a:lnSpc>
              <a:buSzPts val="1904"/>
              <a:buFont typeface="Arial"/>
              <a:buChar char="•"/>
            </a:pPr>
            <a:r>
              <a:rPr lang="en-US" sz="135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“Chain” configuration (1 or 2 neighbors by node)</a:t>
            </a:r>
            <a:endParaRPr sz="135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5" name="Google Shape;215;g2397f3db75e_3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84" y="2571745"/>
            <a:ext cx="32" cy="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397f3db75e_3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15356" y="4082946"/>
            <a:ext cx="3147714" cy="93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397f3db75e_3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3391" y="4014072"/>
            <a:ext cx="2698955" cy="11294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397f3db75e_3_0"/>
          <p:cNvSpPr/>
          <p:nvPr/>
        </p:nvSpPr>
        <p:spPr>
          <a:xfrm>
            <a:off x="1299934" y="1664517"/>
            <a:ext cx="206550" cy="1750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endParaRPr sz="105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9" name="Google Shape;219;g2397f3db75e_3_0"/>
          <p:cNvSpPr/>
          <p:nvPr/>
        </p:nvSpPr>
        <p:spPr>
          <a:xfrm>
            <a:off x="5631011" y="1664476"/>
            <a:ext cx="206550" cy="17505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endParaRPr sz="105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0" name="Google Shape;220;g2397f3db75e_3_0"/>
          <p:cNvSpPr/>
          <p:nvPr/>
        </p:nvSpPr>
        <p:spPr>
          <a:xfrm rot="10800000" flipH="1">
            <a:off x="3174591" y="3832727"/>
            <a:ext cx="188042" cy="1274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endParaRPr sz="105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1" name="Google Shape;221;g2397f3db75e_3_0"/>
          <p:cNvSpPr/>
          <p:nvPr/>
        </p:nvSpPr>
        <p:spPr>
          <a:xfrm rot="10800000" flipH="1">
            <a:off x="7020233" y="3820488"/>
            <a:ext cx="188042" cy="12741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153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SzPts val="1400"/>
            </a:pPr>
            <a:endParaRPr sz="105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2" name="Google Shape;222;g2397f3db75e_3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2244" y="1852396"/>
            <a:ext cx="7602248" cy="1955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397f3db75e_3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5088" y="1081447"/>
            <a:ext cx="3107531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397f3db75e_3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48919" y="1328719"/>
            <a:ext cx="3436144" cy="3357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g2397f3db75e_3_0"/>
          <p:cNvGrpSpPr/>
          <p:nvPr/>
        </p:nvGrpSpPr>
        <p:grpSpPr>
          <a:xfrm>
            <a:off x="452233" y="2212031"/>
            <a:ext cx="499950" cy="460350"/>
            <a:chOff x="679177" y="3025575"/>
            <a:chExt cx="666600" cy="613800"/>
          </a:xfrm>
        </p:grpSpPr>
        <p:pic>
          <p:nvPicPr>
            <p:cNvPr id="227" name="Google Shape;227;g2397f3db75e_3_0" descr="Diagram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9185" y="3110925"/>
              <a:ext cx="666439" cy="4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g2397f3db75e_3_0"/>
            <p:cNvSpPr/>
            <p:nvPr/>
          </p:nvSpPr>
          <p:spPr>
            <a:xfrm>
              <a:off x="679177" y="3025575"/>
              <a:ext cx="666600" cy="613800"/>
            </a:xfrm>
            <a:prstGeom prst="rect">
              <a:avLst/>
            </a:prstGeom>
            <a:noFill/>
            <a:ln w="254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9" name="Google Shape;229;g2397f3db75e_3_0"/>
          <p:cNvGrpSpPr/>
          <p:nvPr/>
        </p:nvGrpSpPr>
        <p:grpSpPr>
          <a:xfrm>
            <a:off x="2463114" y="2132944"/>
            <a:ext cx="499950" cy="460350"/>
            <a:chOff x="679177" y="3025575"/>
            <a:chExt cx="666600" cy="613800"/>
          </a:xfrm>
        </p:grpSpPr>
        <p:pic>
          <p:nvPicPr>
            <p:cNvPr id="230" name="Google Shape;230;g2397f3db75e_3_0" descr="Diagram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9185" y="3110925"/>
              <a:ext cx="666439" cy="4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g2397f3db75e_3_0"/>
            <p:cNvSpPr/>
            <p:nvPr/>
          </p:nvSpPr>
          <p:spPr>
            <a:xfrm>
              <a:off x="679177" y="3025575"/>
              <a:ext cx="666600" cy="613800"/>
            </a:xfrm>
            <a:prstGeom prst="rect">
              <a:avLst/>
            </a:prstGeom>
            <a:noFill/>
            <a:ln w="254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2" name="Google Shape;232;g2397f3db75e_3_0"/>
          <p:cNvGrpSpPr/>
          <p:nvPr/>
        </p:nvGrpSpPr>
        <p:grpSpPr>
          <a:xfrm>
            <a:off x="4557142" y="2190094"/>
            <a:ext cx="499950" cy="460350"/>
            <a:chOff x="679177" y="3025575"/>
            <a:chExt cx="666600" cy="613800"/>
          </a:xfrm>
        </p:grpSpPr>
        <p:pic>
          <p:nvPicPr>
            <p:cNvPr id="233" name="Google Shape;233;g2397f3db75e_3_0" descr="Diagram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9185" y="3110925"/>
              <a:ext cx="666439" cy="4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g2397f3db75e_3_0"/>
            <p:cNvSpPr/>
            <p:nvPr/>
          </p:nvSpPr>
          <p:spPr>
            <a:xfrm>
              <a:off x="679177" y="3025575"/>
              <a:ext cx="666600" cy="613800"/>
            </a:xfrm>
            <a:prstGeom prst="rect">
              <a:avLst/>
            </a:prstGeom>
            <a:noFill/>
            <a:ln w="254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5" name="Google Shape;235;g2397f3db75e_3_0"/>
          <p:cNvGrpSpPr/>
          <p:nvPr/>
        </p:nvGrpSpPr>
        <p:grpSpPr>
          <a:xfrm>
            <a:off x="6708320" y="2190094"/>
            <a:ext cx="499950" cy="460350"/>
            <a:chOff x="679177" y="3025575"/>
            <a:chExt cx="666600" cy="613800"/>
          </a:xfrm>
        </p:grpSpPr>
        <p:pic>
          <p:nvPicPr>
            <p:cNvPr id="236" name="Google Shape;236;g2397f3db75e_3_0" descr="Diagram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79185" y="3110925"/>
              <a:ext cx="666439" cy="44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g2397f3db75e_3_0"/>
            <p:cNvSpPr/>
            <p:nvPr/>
          </p:nvSpPr>
          <p:spPr>
            <a:xfrm>
              <a:off x="679177" y="3025575"/>
              <a:ext cx="666600" cy="613800"/>
            </a:xfrm>
            <a:prstGeom prst="rect">
              <a:avLst/>
            </a:prstGeom>
            <a:noFill/>
            <a:ln w="254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05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Google Shape;124;p3">
            <a:extLst>
              <a:ext uri="{FF2B5EF4-FFF2-40B4-BE49-F238E27FC236}">
                <a16:creationId xmlns:a16="http://schemas.microsoft.com/office/drawing/2014/main" id="{873BD1C7-30B5-5332-23B5-B544DD267262}"/>
              </a:ext>
            </a:extLst>
          </p:cNvPr>
          <p:cNvSpPr/>
          <p:nvPr/>
        </p:nvSpPr>
        <p:spPr>
          <a:xfrm>
            <a:off x="1079990" y="54687"/>
            <a:ext cx="7812356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808E0-B819-1F0B-0676-0636D95417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491C5DA4-4543-F4B7-E159-10FE1764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BC56A4-DDA7-9469-62D4-BCBC9FA822EC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agram of a house&#10;&#10;AI-generated content may be incorrect.">
            <a:extLst>
              <a:ext uri="{FF2B5EF4-FFF2-40B4-BE49-F238E27FC236}">
                <a16:creationId xmlns:a16="http://schemas.microsoft.com/office/drawing/2014/main" id="{D78D723A-613F-4C61-B01F-89A593F7C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28" y="826867"/>
            <a:ext cx="4115943" cy="4208911"/>
          </a:xfrm>
          <a:prstGeom prst="rect">
            <a:avLst/>
          </a:prstGeom>
        </p:spPr>
      </p:pic>
      <p:sp>
        <p:nvSpPr>
          <p:cNvPr id="8" name="Google Shape;209;g2397f3db75e_3_0">
            <a:extLst>
              <a:ext uri="{FF2B5EF4-FFF2-40B4-BE49-F238E27FC236}">
                <a16:creationId xmlns:a16="http://schemas.microsoft.com/office/drawing/2014/main" id="{DE518C37-C6D5-51D5-36DB-7FCFFB365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400" y="244799"/>
            <a:ext cx="7639138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96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Principle of dynamic adaptation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0E21C65D-5E8A-2319-3E7D-DFDB42BB676F}"/>
              </a:ext>
            </a:extLst>
          </p:cNvPr>
          <p:cNvSpPr/>
          <p:nvPr/>
        </p:nvSpPr>
        <p:spPr>
          <a:xfrm>
            <a:off x="1079990" y="54687"/>
            <a:ext cx="4474423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D519F9-CE85-5799-6D9D-F801AA4E8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76B58F-4F0B-4552-8BEF-B41CC7CD76DA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C589392F-A81D-64E7-9811-0F6E6101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49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085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2AD36AAE-4162-C17A-8996-86BA0B33F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D1F451-267B-0CB4-6480-3D0F350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823" y="113766"/>
            <a:ext cx="919926" cy="381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68C19-C758-F7CB-5F0A-49454BEB5C80}"/>
              </a:ext>
            </a:extLst>
          </p:cNvPr>
          <p:cNvSpPr txBox="1"/>
          <p:nvPr/>
        </p:nvSpPr>
        <p:spPr>
          <a:xfrm>
            <a:off x="357366" y="1274370"/>
            <a:ext cx="7027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Microgrid node computing units are not able to exchange energy in an autonomous and decentralised way. </a:t>
            </a:r>
            <a:endParaRPr lang="en-GB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89018E-3B19-8553-BC10-79717DFBC51B}"/>
              </a:ext>
            </a:extLst>
          </p:cNvPr>
          <p:cNvSpPr txBox="1"/>
          <p:nvPr/>
        </p:nvSpPr>
        <p:spPr>
          <a:xfrm>
            <a:off x="357365" y="3146473"/>
            <a:ext cx="778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Difficulty to manage renewable energies whose production is particularly fluctuating in time.</a:t>
            </a:r>
            <a:endParaRPr lang="en-GB" sz="1600" b="0" i="0" u="none" strike="noStrike" baseline="0" noProof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09D18-2E0E-027F-2AAC-D3B201CBB2DD}"/>
              </a:ext>
            </a:extLst>
          </p:cNvPr>
          <p:cNvSpPr txBox="1"/>
          <p:nvPr/>
        </p:nvSpPr>
        <p:spPr>
          <a:xfrm>
            <a:off x="357363" y="4064491"/>
            <a:ext cx="746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dimension not considered in smart-grids</a:t>
            </a:r>
          </a:p>
          <a:p>
            <a:r>
              <a:rPr lang="en-GB" sz="16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(role of prosumer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equity, environmental protection, user's profiles and preferences).</a:t>
            </a:r>
            <a:endParaRPr lang="en-GB" sz="1600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5793379-5811-5669-2467-714D6CDBD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2" name="Google Shape;124;p3">
            <a:extLst>
              <a:ext uri="{FF2B5EF4-FFF2-40B4-BE49-F238E27FC236}">
                <a16:creationId xmlns:a16="http://schemas.microsoft.com/office/drawing/2014/main" id="{C1A95576-A8E8-73D7-BB33-07A80EAEEED8}"/>
              </a:ext>
            </a:extLst>
          </p:cNvPr>
          <p:cNvSpPr/>
          <p:nvPr/>
        </p:nvSpPr>
        <p:spPr>
          <a:xfrm>
            <a:off x="1079991" y="54687"/>
            <a:ext cx="225375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Google Shape;157;p28">
            <a:extLst>
              <a:ext uri="{FF2B5EF4-FFF2-40B4-BE49-F238E27FC236}">
                <a16:creationId xmlns:a16="http://schemas.microsoft.com/office/drawing/2014/main" id="{C7A888B6-C839-D72A-D3E1-CB1595119ED5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84004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dirty="0">
                <a:latin typeface="Barlow SemiBold" panose="00000700000000000000" pitchFamily="2" charset="0"/>
              </a:rPr>
              <a:t>Motivations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67E1E-FD81-E4F4-4882-6FAEBEC23972}"/>
              </a:ext>
            </a:extLst>
          </p:cNvPr>
          <p:cNvSpPr txBox="1"/>
          <p:nvPr/>
        </p:nvSpPr>
        <p:spPr>
          <a:xfrm>
            <a:off x="357366" y="2156800"/>
            <a:ext cx="7789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600" noProof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Centralised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systems cannot manage microgrid entities, which provide huge quantities of electricity data generated in different places and at different times.</a:t>
            </a:r>
            <a:endParaRPr lang="en-GB" sz="1600" b="0" i="0" u="none" strike="noStrike" baseline="0" noProof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1">
            <a:extLst>
              <a:ext uri="{FF2B5EF4-FFF2-40B4-BE49-F238E27FC236}">
                <a16:creationId xmlns:a16="http://schemas.microsoft.com/office/drawing/2014/main" id="{586D7F54-76F8-7844-B4DF-5A4CBFC4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black line with a line between them&#10;&#10;AI-generated content may be incorrect.">
            <a:extLst>
              <a:ext uri="{FF2B5EF4-FFF2-40B4-BE49-F238E27FC236}">
                <a16:creationId xmlns:a16="http://schemas.microsoft.com/office/drawing/2014/main" id="{A2E97F43-6CC9-92C2-C934-020A70788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16" y="3144571"/>
            <a:ext cx="572053" cy="5720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ED66D3-7E05-541D-5F7D-1CDFF5469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1379" y="2182119"/>
            <a:ext cx="495958" cy="6786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D359A8-057D-44B2-22DA-EEE0BD698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477" y="4195062"/>
            <a:ext cx="572053" cy="495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4A9190-6F4F-2E77-8BDA-AA1C6DED0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7477" y="1278598"/>
            <a:ext cx="679844" cy="605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A7D68-36C4-8673-3A5D-1ECB83FB9D13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0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B7D77F79-9F2D-6312-A3D2-2F2A135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84" y="689264"/>
            <a:ext cx="5974081" cy="4483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1D02A-1A4D-353B-2EA9-F53C4A073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A22CD07-C947-0914-5C7B-9BC3FD1B5A36}"/>
              </a:ext>
            </a:extLst>
          </p:cNvPr>
          <p:cNvSpPr/>
          <p:nvPr/>
        </p:nvSpPr>
        <p:spPr>
          <a:xfrm>
            <a:off x="1079990" y="54687"/>
            <a:ext cx="598582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Google Shape;209;g2397f3db75e_3_0">
            <a:extLst>
              <a:ext uri="{FF2B5EF4-FFF2-40B4-BE49-F238E27FC236}">
                <a16:creationId xmlns:a16="http://schemas.microsoft.com/office/drawing/2014/main" id="{A6E9D86D-51AF-8F1B-EE3E-517BE2EEB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400" y="244799"/>
            <a:ext cx="57022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96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Steps of contract generation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0BEEC-A024-34C5-8A90-B8ADA26855ED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5779CA9E-DC03-1FB6-F7A3-ACC1BC54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50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05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BC5A7BC-0D38-8046-0DAC-77C820C28141}"/>
              </a:ext>
            </a:extLst>
          </p:cNvPr>
          <p:cNvSpPr txBox="1"/>
          <p:nvPr/>
        </p:nvSpPr>
        <p:spPr>
          <a:xfrm>
            <a:off x="994214" y="689264"/>
            <a:ext cx="7894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Consideration of the fluctuation in demands</a:t>
            </a:r>
          </a:p>
          <a:p>
            <a:pPr marL="1071494" lvl="2" indent="-255118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a margin in a contract to absorb the power variation</a:t>
            </a:r>
          </a:p>
          <a:p>
            <a:pPr marL="1071494" lvl="2" indent="-255118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of a « transition contract » when the variation is more important.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31F23-6C13-2CA4-FC30-0118DDD91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19" y="1673941"/>
            <a:ext cx="7595160" cy="32247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A59FE-6C87-A8A8-04F0-2D0F2543C370}"/>
              </a:ext>
            </a:extLst>
          </p:cNvPr>
          <p:cNvSpPr txBox="1"/>
          <p:nvPr/>
        </p:nvSpPr>
        <p:spPr>
          <a:xfrm>
            <a:off x="1037320" y="1427928"/>
            <a:ext cx="584073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Transition contract to meet a growing demand for electricity ( + 300 Watts)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78A8A-9EF9-4C96-BA0D-161642AF7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0" name="Google Shape;124;p3">
            <a:extLst>
              <a:ext uri="{FF2B5EF4-FFF2-40B4-BE49-F238E27FC236}">
                <a16:creationId xmlns:a16="http://schemas.microsoft.com/office/drawing/2014/main" id="{D33FC9F0-1353-579F-FDD9-BD58C35D1563}"/>
              </a:ext>
            </a:extLst>
          </p:cNvPr>
          <p:cNvSpPr/>
          <p:nvPr/>
        </p:nvSpPr>
        <p:spPr>
          <a:xfrm>
            <a:off x="1079990" y="54687"/>
            <a:ext cx="598582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1F80CBE4-840A-125C-1C57-BC10C5C1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51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209;g2397f3db75e_3_0">
            <a:extLst>
              <a:ext uri="{FF2B5EF4-FFF2-40B4-BE49-F238E27FC236}">
                <a16:creationId xmlns:a16="http://schemas.microsoft.com/office/drawing/2014/main" id="{8B8149B3-364E-8FA7-D3D0-D8349913C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6400" y="244799"/>
            <a:ext cx="5702251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96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Dealing with fluctuating energy demands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B6E36-611D-7E3B-89CA-591BEF6FAE46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66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-requête urgente">
            <a:hlinkClick r:id="" action="ppaction://media"/>
            <a:extLst>
              <a:ext uri="{FF2B5EF4-FFF2-40B4-BE49-F238E27FC236}">
                <a16:creationId xmlns:a16="http://schemas.microsoft.com/office/drawing/2014/main" id="{4E2CECB4-26CB-53AB-0335-F48369C35B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550" y="784216"/>
            <a:ext cx="8047043" cy="3575067"/>
          </a:xfrm>
          <a:prstGeom prst="rect">
            <a:avLst/>
          </a:prstGeom>
        </p:spPr>
      </p:pic>
      <p:sp>
        <p:nvSpPr>
          <p:cNvPr id="5" name="Google Shape;787;p20">
            <a:extLst>
              <a:ext uri="{FF2B5EF4-FFF2-40B4-BE49-F238E27FC236}">
                <a16:creationId xmlns:a16="http://schemas.microsoft.com/office/drawing/2014/main" id="{2AC7E302-1EFA-1B30-9F23-F78A614912FE}"/>
              </a:ext>
            </a:extLst>
          </p:cNvPr>
          <p:cNvSpPr txBox="1"/>
          <p:nvPr/>
        </p:nvSpPr>
        <p:spPr>
          <a:xfrm>
            <a:off x="1076400" y="244800"/>
            <a:ext cx="4273974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Processing an urgent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55B479-A296-C77F-6C9E-E5B197B33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896C7EB6-513D-0985-A66B-BD987655B124}"/>
              </a:ext>
            </a:extLst>
          </p:cNvPr>
          <p:cNvSpPr/>
          <p:nvPr/>
        </p:nvSpPr>
        <p:spPr>
          <a:xfrm>
            <a:off x="1079989" y="54687"/>
            <a:ext cx="4618007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Google Shape;592;p13" descr="Vidéos |">
            <a:extLst>
              <a:ext uri="{FF2B5EF4-FFF2-40B4-BE49-F238E27FC236}">
                <a16:creationId xmlns:a16="http://schemas.microsoft.com/office/drawing/2014/main" id="{3E550638-2D4D-0129-0A10-7FF72F7F8A6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56249" y="134008"/>
            <a:ext cx="630689" cy="4710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6D23DD-F5CC-7D3E-D05E-9FDEB0E835CD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f638e1bce_0_64"/>
          <p:cNvSpPr txBox="1">
            <a:spLocks noGrp="1"/>
          </p:cNvSpPr>
          <p:nvPr>
            <p:ph type="title"/>
          </p:nvPr>
        </p:nvSpPr>
        <p:spPr>
          <a:xfrm>
            <a:off x="1076400" y="244799"/>
            <a:ext cx="749309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2800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Preparation of a light version for Raspberry pi-3 </a:t>
            </a:r>
            <a:endParaRPr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1" name="Google Shape;261;g24f638e1bce_0_64"/>
          <p:cNvSpPr txBox="1"/>
          <p:nvPr/>
        </p:nvSpPr>
        <p:spPr>
          <a:xfrm>
            <a:off x="814367" y="2600328"/>
            <a:ext cx="473553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Replacement of spring-boot server by a lighter server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3" name="Google Shape;263;g24f638e1bce_0_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7350" y="710487"/>
            <a:ext cx="3285176" cy="180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4f638e1bce_0_64"/>
          <p:cNvSpPr txBox="1"/>
          <p:nvPr/>
        </p:nvSpPr>
        <p:spPr>
          <a:xfrm>
            <a:off x="814367" y="3349023"/>
            <a:ext cx="6307650" cy="42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 of memory consumption (use of Visual VM tool)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>
              <a:buSzPts val="1800"/>
            </a:pPr>
            <a:endParaRPr baseline="30000" dirty="0">
              <a:solidFill>
                <a:srgbClr val="7F7F7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5" name="Google Shape;265;g24f638e1bce_0_64"/>
          <p:cNvSpPr txBox="1"/>
          <p:nvPr/>
        </p:nvSpPr>
        <p:spPr>
          <a:xfrm>
            <a:off x="814370" y="4124919"/>
            <a:ext cx="783360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Building of docker image containing the coordination service jar file</a:t>
            </a:r>
            <a:endParaRPr baseline="30000" dirty="0">
              <a:solidFill>
                <a:srgbClr val="7F7F7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6" name="Google Shape;266;g24f638e1bce_0_64"/>
          <p:cNvSpPr txBox="1"/>
          <p:nvPr/>
        </p:nvSpPr>
        <p:spPr>
          <a:xfrm>
            <a:off x="814367" y="2973492"/>
            <a:ext cx="491968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Deactivation of functionalities not used (prediction)</a:t>
            </a:r>
            <a:endParaRPr baseline="30000" dirty="0">
              <a:solidFill>
                <a:srgbClr val="7F7F7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7" name="Google Shape;267;g24f638e1bce_0_64"/>
          <p:cNvSpPr txBox="1"/>
          <p:nvPr/>
        </p:nvSpPr>
        <p:spPr>
          <a:xfrm>
            <a:off x="815891" y="3739037"/>
            <a:ext cx="6307650" cy="42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Replacement of MariaDB &amp; MongoDB by SQLite3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>
              <a:buSzPts val="1800"/>
            </a:pPr>
            <a:endParaRPr baseline="30000" dirty="0">
              <a:solidFill>
                <a:srgbClr val="7F7F7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68" name="Google Shape;268;g24f638e1bce_0_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81800" y="3073099"/>
            <a:ext cx="1387841" cy="60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24f638e1bce_0_64" descr="A picture containing text, de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51017" y="3725918"/>
            <a:ext cx="851100" cy="35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4f638e1bce_0_64"/>
          <p:cNvSpPr txBox="1"/>
          <p:nvPr/>
        </p:nvSpPr>
        <p:spPr>
          <a:xfrm>
            <a:off x="814367" y="4520100"/>
            <a:ext cx="630765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Deployment and tests on Linux environment (UNIGE VM)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2" name="Google Shape;272;g24f638e1bce_0_64" descr="A picture containing logo, clipart, symbol, fon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22048" y="4106275"/>
            <a:ext cx="790813" cy="37131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24f638e1bce_0_64"/>
          <p:cNvSpPr txBox="1"/>
          <p:nvPr/>
        </p:nvSpPr>
        <p:spPr>
          <a:xfrm>
            <a:off x="833417" y="676361"/>
            <a:ext cx="7307775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buSzPts val="1800"/>
              <a:buFont typeface="Arial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 of the target environment</a:t>
            </a:r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4" name="Google Shape;274;g24f638e1bce_0_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32269" y="1003597"/>
            <a:ext cx="2213135" cy="134198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4f638e1bce_0_64"/>
          <p:cNvSpPr/>
          <p:nvPr/>
        </p:nvSpPr>
        <p:spPr>
          <a:xfrm>
            <a:off x="3023235" y="1636448"/>
            <a:ext cx="2263461" cy="16389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57070"/>
          </a:solidFill>
          <a:ln w="25400" cap="flat" cmpd="sng">
            <a:solidFill>
              <a:srgbClr val="7570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6" name="Google Shape;276;g24f638e1bce_0_64"/>
          <p:cNvSpPr/>
          <p:nvPr/>
        </p:nvSpPr>
        <p:spPr>
          <a:xfrm>
            <a:off x="2451735" y="1624964"/>
            <a:ext cx="571500" cy="198225"/>
          </a:xfrm>
          <a:prstGeom prst="rect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050">
              <a:solidFill>
                <a:schemeClr val="l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BD175A-E425-76D5-EB94-2AB2280E2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C003F022-A342-49B9-A665-129753F1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5A3E8094-7452-A638-D084-D298C04BCB8B}"/>
              </a:ext>
            </a:extLst>
          </p:cNvPr>
          <p:cNvSpPr/>
          <p:nvPr/>
        </p:nvSpPr>
        <p:spPr>
          <a:xfrm>
            <a:off x="1079991" y="54687"/>
            <a:ext cx="6264470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4DB71-6657-5D16-485A-E49199DA6B80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68567ED-E9B0-B205-5C36-176F7533B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751" y="906780"/>
            <a:ext cx="5139353" cy="3818599"/>
          </a:xfrm>
          <a:prstGeom prst="rect">
            <a:avLst/>
          </a:prstGeom>
        </p:spPr>
      </p:pic>
      <p:sp>
        <p:nvSpPr>
          <p:cNvPr id="38" name="Google Shape;787;p20">
            <a:extLst>
              <a:ext uri="{FF2B5EF4-FFF2-40B4-BE49-F238E27FC236}">
                <a16:creationId xmlns:a16="http://schemas.microsoft.com/office/drawing/2014/main" id="{4C6CB161-748E-6D21-A465-97450F009886}"/>
              </a:ext>
            </a:extLst>
          </p:cNvPr>
          <p:cNvSpPr txBox="1"/>
          <p:nvPr/>
        </p:nvSpPr>
        <p:spPr>
          <a:xfrm>
            <a:off x="1076400" y="244800"/>
            <a:ext cx="4780294" cy="42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95000"/>
              </a:lnSpc>
              <a:buClr>
                <a:srgbClr val="009594"/>
              </a:buClr>
              <a:buSzPts val="3000"/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‘Centralized’ Federated Learning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3F1B46C-245B-7581-87F9-C880C15B4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40" name="Google Shape;124;p3">
            <a:extLst>
              <a:ext uri="{FF2B5EF4-FFF2-40B4-BE49-F238E27FC236}">
                <a16:creationId xmlns:a16="http://schemas.microsoft.com/office/drawing/2014/main" id="{89764154-EFBD-CC7A-E669-CDD9D8060D64}"/>
              </a:ext>
            </a:extLst>
          </p:cNvPr>
          <p:cNvSpPr/>
          <p:nvPr/>
        </p:nvSpPr>
        <p:spPr>
          <a:xfrm>
            <a:off x="1079990" y="54687"/>
            <a:ext cx="4776704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1" name="Espace réservé du numéro de diapositive 1">
            <a:extLst>
              <a:ext uri="{FF2B5EF4-FFF2-40B4-BE49-F238E27FC236}">
                <a16:creationId xmlns:a16="http://schemas.microsoft.com/office/drawing/2014/main" id="{A336CD7C-8954-ABD2-9AC0-ABA776008520}"/>
              </a:ext>
            </a:extLst>
          </p:cNvPr>
          <p:cNvSpPr txBox="1">
            <a:spLocks/>
          </p:cNvSpPr>
          <p:nvPr/>
        </p:nvSpPr>
        <p:spPr>
          <a:xfrm>
            <a:off x="8853403" y="4862051"/>
            <a:ext cx="278703" cy="28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3EC69-D57D-B9E1-9692-1222FEF5765D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27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6D312-E240-F726-43E4-BF92FF09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CB124-2C22-6077-5DA5-7849050B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0" name="Google Shape;124;p3">
            <a:extLst>
              <a:ext uri="{FF2B5EF4-FFF2-40B4-BE49-F238E27FC236}">
                <a16:creationId xmlns:a16="http://schemas.microsoft.com/office/drawing/2014/main" id="{D0607F13-C920-7D33-1259-377DE34AE2DF}"/>
              </a:ext>
            </a:extLst>
          </p:cNvPr>
          <p:cNvSpPr/>
          <p:nvPr/>
        </p:nvSpPr>
        <p:spPr>
          <a:xfrm>
            <a:off x="1079990" y="54687"/>
            <a:ext cx="418126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57;p28">
            <a:extLst>
              <a:ext uri="{FF2B5EF4-FFF2-40B4-BE49-F238E27FC236}">
                <a16:creationId xmlns:a16="http://schemas.microsoft.com/office/drawing/2014/main" id="{96189A93-1CB1-9EDF-43DE-418324CE7070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3814482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Aggregation of 3 properties</a:t>
            </a:r>
          </a:p>
        </p:txBody>
      </p:sp>
      <p:sp>
        <p:nvSpPr>
          <p:cNvPr id="39" name="Espace réservé du numéro de diapositive 1">
            <a:extLst>
              <a:ext uri="{FF2B5EF4-FFF2-40B4-BE49-F238E27FC236}">
                <a16:creationId xmlns:a16="http://schemas.microsoft.com/office/drawing/2014/main" id="{23B1E222-2691-3818-1690-34DEA8EF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3481" y="4862051"/>
            <a:ext cx="338626" cy="281449"/>
          </a:xfrm>
        </p:spPr>
        <p:txBody>
          <a:bodyPr/>
          <a:lstStyle/>
          <a:p>
            <a:fld id="{211527CB-DA45-4494-8092-3F008ECA875E}" type="slidenum">
              <a:rPr lang="en-GB" sz="900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55</a:t>
            </a:fld>
            <a:endParaRPr lang="en-GB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98DD3B-8A12-A955-9281-9FDC8D11B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08" y="768918"/>
            <a:ext cx="7822395" cy="40794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045FE8-6562-6DC1-F3F7-800F820356D4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327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678677F2-F88A-28ED-A582-F6C40849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417" y="760359"/>
            <a:ext cx="4543647" cy="4328454"/>
          </a:xfrm>
          <a:prstGeom prst="rect">
            <a:avLst/>
          </a:prstGeom>
        </p:spPr>
      </p:pic>
      <p:sp>
        <p:nvSpPr>
          <p:cNvPr id="6" name="Google Shape;93;p1">
            <a:extLst>
              <a:ext uri="{FF2B5EF4-FFF2-40B4-BE49-F238E27FC236}">
                <a16:creationId xmlns:a16="http://schemas.microsoft.com/office/drawing/2014/main" id="{BE33FFCA-8E0F-4836-240E-DBCEBCF4F4F7}"/>
              </a:ext>
            </a:extLst>
          </p:cNvPr>
          <p:cNvSpPr txBox="1">
            <a:spLocks noGrp="1"/>
          </p:cNvSpPr>
          <p:nvPr/>
        </p:nvSpPr>
        <p:spPr>
          <a:xfrm>
            <a:off x="1076400" y="244800"/>
            <a:ext cx="4543647" cy="44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Implementations of aggregation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A3A91-9523-C497-8A67-104B9B69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8" name="Google Shape;124;p3">
            <a:extLst>
              <a:ext uri="{FF2B5EF4-FFF2-40B4-BE49-F238E27FC236}">
                <a16:creationId xmlns:a16="http://schemas.microsoft.com/office/drawing/2014/main" id="{EF5F7E50-4E87-1FE9-474A-126809FD8722}"/>
              </a:ext>
            </a:extLst>
          </p:cNvPr>
          <p:cNvSpPr/>
          <p:nvPr/>
        </p:nvSpPr>
        <p:spPr>
          <a:xfrm>
            <a:off x="1079990" y="54687"/>
            <a:ext cx="5094307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30CC7-EEAB-71B8-68CE-BF46E1EF15B8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366145DF-79F6-9FC6-E1F1-E4B865800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5861" y="4862051"/>
            <a:ext cx="346246" cy="281449"/>
          </a:xfrm>
        </p:spPr>
        <p:txBody>
          <a:bodyPr/>
          <a:lstStyle/>
          <a:p>
            <a:fld id="{211527CB-DA45-4494-8092-3F008ECA875E}" type="slidenum">
              <a:rPr lang="en-GB" sz="900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56</a:t>
            </a:fld>
            <a:endParaRPr lang="en-GB" sz="9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720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3;p1">
            <a:extLst>
              <a:ext uri="{FF2B5EF4-FFF2-40B4-BE49-F238E27FC236}">
                <a16:creationId xmlns:a16="http://schemas.microsoft.com/office/drawing/2014/main" id="{B032E2AA-CE02-6417-896F-714A543E009C}"/>
              </a:ext>
            </a:extLst>
          </p:cNvPr>
          <p:cNvSpPr txBox="1">
            <a:spLocks noGrp="1"/>
          </p:cNvSpPr>
          <p:nvPr/>
        </p:nvSpPr>
        <p:spPr>
          <a:xfrm>
            <a:off x="1076400" y="244800"/>
            <a:ext cx="6764664" cy="44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different aggregation functions used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80431-90C7-3040-4BB6-BF2DB706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3" name="Google Shape;124;p3">
            <a:extLst>
              <a:ext uri="{FF2B5EF4-FFF2-40B4-BE49-F238E27FC236}">
                <a16:creationId xmlns:a16="http://schemas.microsoft.com/office/drawing/2014/main" id="{F6D7BE90-8375-4364-3253-4DE1E7C37601}"/>
              </a:ext>
            </a:extLst>
          </p:cNvPr>
          <p:cNvSpPr/>
          <p:nvPr/>
        </p:nvSpPr>
        <p:spPr>
          <a:xfrm>
            <a:off x="1079990" y="54687"/>
            <a:ext cx="760224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C58CDD5-99DB-CA81-B802-1193AA75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409" y="545404"/>
            <a:ext cx="6113687" cy="3920824"/>
          </a:xfrm>
          <a:prstGeom prst="rect">
            <a:avLst/>
          </a:prstGeom>
        </p:spPr>
      </p:pic>
      <p:sp>
        <p:nvSpPr>
          <p:cNvPr id="73" name="TextBox 12">
            <a:extLst>
              <a:ext uri="{FF2B5EF4-FFF2-40B4-BE49-F238E27FC236}">
                <a16:creationId xmlns:a16="http://schemas.microsoft.com/office/drawing/2014/main" id="{E30A8161-549F-938C-2981-CE3DEE735012}"/>
              </a:ext>
            </a:extLst>
          </p:cNvPr>
          <p:cNvSpPr txBox="1"/>
          <p:nvPr/>
        </p:nvSpPr>
        <p:spPr>
          <a:xfrm>
            <a:off x="182149" y="1494919"/>
            <a:ext cx="15475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model which contains more samples in training data should be more accurate.</a:t>
            </a:r>
          </a:p>
        </p:txBody>
      </p:sp>
      <p:sp>
        <p:nvSpPr>
          <p:cNvPr id="74" name="TextBox 15">
            <a:extLst>
              <a:ext uri="{FF2B5EF4-FFF2-40B4-BE49-F238E27FC236}">
                <a16:creationId xmlns:a16="http://schemas.microsoft.com/office/drawing/2014/main" id="{24310676-279D-6D07-3B11-D24BDBBE5F9A}"/>
              </a:ext>
            </a:extLst>
          </p:cNvPr>
          <p:cNvSpPr txBox="1"/>
          <p:nvPr/>
        </p:nvSpPr>
        <p:spPr>
          <a:xfrm>
            <a:off x="182149" y="4430789"/>
            <a:ext cx="3362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 node model prediction is similar to the validation values (use the validation data set).</a:t>
            </a:r>
          </a:p>
        </p:txBody>
      </p:sp>
      <p:sp>
        <p:nvSpPr>
          <p:cNvPr id="75" name="TextBox 17">
            <a:extLst>
              <a:ext uri="{FF2B5EF4-FFF2-40B4-BE49-F238E27FC236}">
                <a16:creationId xmlns:a16="http://schemas.microsoft.com/office/drawing/2014/main" id="{AF5F1388-F286-DB38-286D-07C153E72427}"/>
              </a:ext>
            </a:extLst>
          </p:cNvPr>
          <p:cNvSpPr txBox="1"/>
          <p:nvPr/>
        </p:nvSpPr>
        <p:spPr>
          <a:xfrm>
            <a:off x="5226950" y="4428553"/>
            <a:ext cx="3673210" cy="6511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metamodel composed with the different received models does not perform that the single model that minimises the loss value.</a:t>
            </a:r>
          </a:p>
        </p:txBody>
      </p:sp>
      <p:sp>
        <p:nvSpPr>
          <p:cNvPr id="76" name="TextBox 17">
            <a:extLst>
              <a:ext uri="{FF2B5EF4-FFF2-40B4-BE49-F238E27FC236}">
                <a16:creationId xmlns:a16="http://schemas.microsoft.com/office/drawing/2014/main" id="{A76251A3-6CFD-A3DD-2378-3D9953631346}"/>
              </a:ext>
            </a:extLst>
          </p:cNvPr>
          <p:cNvSpPr txBox="1"/>
          <p:nvPr/>
        </p:nvSpPr>
        <p:spPr>
          <a:xfrm>
            <a:off x="7750764" y="1494919"/>
            <a:ext cx="136788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model from a node which contains a more similar power profile should be more accurate.</a:t>
            </a:r>
          </a:p>
        </p:txBody>
      </p:sp>
      <p:sp>
        <p:nvSpPr>
          <p:cNvPr id="77" name="Espace réservé du numéro de diapositive 1">
            <a:extLst>
              <a:ext uri="{FF2B5EF4-FFF2-40B4-BE49-F238E27FC236}">
                <a16:creationId xmlns:a16="http://schemas.microsoft.com/office/drawing/2014/main" id="{4B7D69A1-E06D-C0C8-FDCA-41EC3B60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4F996-E59B-8C5C-4B10-9E068E60A2A6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20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0D87AB-D6A6-2F0C-681D-1A758281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49" y="862176"/>
            <a:ext cx="6821259" cy="4182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FA1E68-C346-41D8-34BD-012732CE4D0B}"/>
              </a:ext>
            </a:extLst>
          </p:cNvPr>
          <p:cNvSpPr txBox="1"/>
          <p:nvPr/>
        </p:nvSpPr>
        <p:spPr>
          <a:xfrm>
            <a:off x="1079990" y="227599"/>
            <a:ext cx="633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Aggregation of compacted Learning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630DA-35B0-F778-15AD-A61A2A4C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E3AB77D4-E68D-F98F-FE9B-65608EE29A6C}"/>
              </a:ext>
            </a:extLst>
          </p:cNvPr>
          <p:cNvSpPr/>
          <p:nvPr/>
        </p:nvSpPr>
        <p:spPr>
          <a:xfrm>
            <a:off x="1079990" y="54687"/>
            <a:ext cx="760224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0E6F7D5A-E7B8-5A1F-64F4-F98B0A84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58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9FFB42-ACCF-1454-1834-5CD6F8B4E9F8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740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0" descr="Une image contenant texte, capture d’écran, armoir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6781" y="3293349"/>
            <a:ext cx="4960482" cy="1558811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0"/>
          <p:cNvSpPr txBox="1"/>
          <p:nvPr/>
        </p:nvSpPr>
        <p:spPr>
          <a:xfrm>
            <a:off x="944908" y="3067234"/>
            <a:ext cx="7127138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5118" indent="-255118"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Transition matrix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0" name="Google Shape;780;p20"/>
          <p:cNvSpPr txBox="1"/>
          <p:nvPr/>
        </p:nvSpPr>
        <p:spPr>
          <a:xfrm>
            <a:off x="944909" y="1288967"/>
            <a:ext cx="707584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5118" indent="-255118"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Definition of Markov states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81" name="Google Shape;7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8434" y="1522205"/>
            <a:ext cx="6769927" cy="46713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 txBox="1"/>
          <p:nvPr/>
        </p:nvSpPr>
        <p:spPr>
          <a:xfrm>
            <a:off x="944908" y="732769"/>
            <a:ext cx="8051608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5118" indent="-255118"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State of the node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	=&gt; 6 variables: wattage demanded, produced, consumed, provided, missing and available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3" name="Google Shape;783;p20"/>
          <p:cNvSpPr txBox="1"/>
          <p:nvPr/>
        </p:nvSpPr>
        <p:spPr>
          <a:xfrm>
            <a:off x="944909" y="2043967"/>
            <a:ext cx="5083627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5118" indent="-255118"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Cutting of the variable space (time slots)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4" name="Google Shape;784;p20"/>
          <p:cNvSpPr txBox="1"/>
          <p:nvPr/>
        </p:nvSpPr>
        <p:spPr>
          <a:xfrm>
            <a:off x="944909" y="2539598"/>
            <a:ext cx="396081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5118" indent="-255118">
              <a:buClr>
                <a:schemeClr val="dk1"/>
              </a:buClr>
              <a:buSzPts val="1667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Recording the number of observations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85" name="Google Shape;7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181282" y="2623048"/>
            <a:ext cx="656741" cy="52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0" descr="Une image contenant texte, horloge, intérieur, temps&#10;&#10;Description générée automatique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98129" y="2065193"/>
            <a:ext cx="377965" cy="357083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0"/>
          <p:cNvSpPr txBox="1"/>
          <p:nvPr/>
        </p:nvSpPr>
        <p:spPr>
          <a:xfrm>
            <a:off x="1076400" y="244800"/>
            <a:ext cx="5966056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95000"/>
              </a:lnSpc>
              <a:buClr>
                <a:srgbClr val="009594"/>
              </a:buClr>
              <a:buSzPts val="3000"/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Learning model: use of Markov chains</a:t>
            </a:r>
          </a:p>
        </p:txBody>
      </p:sp>
      <p:sp>
        <p:nvSpPr>
          <p:cNvPr id="791" name="Google Shape;791;p20"/>
          <p:cNvSpPr txBox="1">
            <a:spLocks noGrp="1"/>
          </p:cNvSpPr>
          <p:nvPr>
            <p:ph type="sldNum" idx="12"/>
          </p:nvPr>
        </p:nvSpPr>
        <p:spPr>
          <a:xfrm>
            <a:off x="2532745" y="1681395"/>
            <a:ext cx="57950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en-US" sz="135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59</a:t>
            </a:fld>
            <a:endParaRPr lang="en-US" sz="135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3204F-2A5A-AD3F-58FD-1F19037A6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6" name="Google Shape;124;p3">
            <a:extLst>
              <a:ext uri="{FF2B5EF4-FFF2-40B4-BE49-F238E27FC236}">
                <a16:creationId xmlns:a16="http://schemas.microsoft.com/office/drawing/2014/main" id="{43A9AF8F-8E64-DAF4-BF64-52F263182E6C}"/>
              </a:ext>
            </a:extLst>
          </p:cNvPr>
          <p:cNvSpPr/>
          <p:nvPr/>
        </p:nvSpPr>
        <p:spPr>
          <a:xfrm>
            <a:off x="1079990" y="54687"/>
            <a:ext cx="760224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Espace réservé du numéro de diapositive 1">
            <a:extLst>
              <a:ext uri="{FF2B5EF4-FFF2-40B4-BE49-F238E27FC236}">
                <a16:creationId xmlns:a16="http://schemas.microsoft.com/office/drawing/2014/main" id="{69C3003C-DC98-02DA-B6FF-DE38F28EAAB6}"/>
              </a:ext>
            </a:extLst>
          </p:cNvPr>
          <p:cNvSpPr txBox="1">
            <a:spLocks/>
          </p:cNvSpPr>
          <p:nvPr/>
        </p:nvSpPr>
        <p:spPr>
          <a:xfrm>
            <a:off x="8853403" y="4862051"/>
            <a:ext cx="278703" cy="28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59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67872-D388-B0AB-6520-BF00E1871BB7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8B1FB-5ED0-FE4F-CDBB-6EA230056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E599A4A-A2DA-CA51-49F3-7B0E09ACAC1F}"/>
              </a:ext>
            </a:extLst>
          </p:cNvPr>
          <p:cNvSpPr txBox="1">
            <a:spLocks/>
          </p:cNvSpPr>
          <p:nvPr/>
        </p:nvSpPr>
        <p:spPr>
          <a:xfrm>
            <a:off x="720089" y="93999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2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 </a:t>
            </a:r>
          </a:p>
          <a:p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38710751-9987-DF87-2072-E2D26346C655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57;p28">
            <a:extLst>
              <a:ext uri="{FF2B5EF4-FFF2-40B4-BE49-F238E27FC236}">
                <a16:creationId xmlns:a16="http://schemas.microsoft.com/office/drawing/2014/main" id="{FC101A83-9AC0-D456-5E37-C119B3B4D8F5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14A750-D62A-DDBB-E3D5-6DA1392B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B0942431-D64F-CE9B-9D1A-22091930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D1AC0-E203-C0CC-5B40-D4987952CAB9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136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93CFFA-A41D-0F92-3380-6D6EF3C7D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100" y="748901"/>
            <a:ext cx="6399800" cy="4203535"/>
          </a:xfrm>
          <a:prstGeom prst="rect">
            <a:avLst/>
          </a:prstGeom>
        </p:spPr>
      </p:pic>
      <p:sp>
        <p:nvSpPr>
          <p:cNvPr id="5" name="Google Shape;787;p20">
            <a:extLst>
              <a:ext uri="{FF2B5EF4-FFF2-40B4-BE49-F238E27FC236}">
                <a16:creationId xmlns:a16="http://schemas.microsoft.com/office/drawing/2014/main" id="{8BB39D8B-25D2-54B4-22B6-46BC5E03CEF9}"/>
              </a:ext>
            </a:extLst>
          </p:cNvPr>
          <p:cNvSpPr txBox="1"/>
          <p:nvPr/>
        </p:nvSpPr>
        <p:spPr>
          <a:xfrm>
            <a:off x="1076400" y="244800"/>
            <a:ext cx="5966056" cy="42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95000"/>
              </a:lnSpc>
              <a:buClr>
                <a:srgbClr val="009594"/>
              </a:buClr>
              <a:buSzPts val="3000"/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Learning model: integration of LSTM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945E2-B797-01C3-514C-BD21988E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DC3E056A-1BD0-8798-191B-FC1E0E608433}"/>
              </a:ext>
            </a:extLst>
          </p:cNvPr>
          <p:cNvSpPr/>
          <p:nvPr/>
        </p:nvSpPr>
        <p:spPr>
          <a:xfrm>
            <a:off x="1079990" y="54687"/>
            <a:ext cx="760224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6D546BF9-B398-61B6-2DEC-979FDBBFAE7B}"/>
              </a:ext>
            </a:extLst>
          </p:cNvPr>
          <p:cNvSpPr txBox="1">
            <a:spLocks/>
          </p:cNvSpPr>
          <p:nvPr/>
        </p:nvSpPr>
        <p:spPr>
          <a:xfrm>
            <a:off x="8853403" y="4862051"/>
            <a:ext cx="278703" cy="28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60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F9C47-5EC8-750E-4156-D4703492B9A1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2497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92962-0A97-6F1F-C56D-7E6F3EBF3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87;p20">
            <a:extLst>
              <a:ext uri="{FF2B5EF4-FFF2-40B4-BE49-F238E27FC236}">
                <a16:creationId xmlns:a16="http://schemas.microsoft.com/office/drawing/2014/main" id="{BCC755BF-7001-D067-2CD4-8483540E6EF3}"/>
              </a:ext>
            </a:extLst>
          </p:cNvPr>
          <p:cNvSpPr txBox="1"/>
          <p:nvPr/>
        </p:nvSpPr>
        <p:spPr>
          <a:xfrm>
            <a:off x="1076400" y="244800"/>
            <a:ext cx="6987610" cy="42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lnSpc>
                <a:spcPct val="95000"/>
              </a:lnSpc>
              <a:buClr>
                <a:srgbClr val="009594"/>
              </a:buClr>
              <a:buSzPts val="3000"/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Learning model: integration of a new model (XXX)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A2D10-4EF2-E26E-25A1-9A20B0DF2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7CBB9205-B12B-0020-09FC-786EAC8288EE}"/>
              </a:ext>
            </a:extLst>
          </p:cNvPr>
          <p:cNvSpPr/>
          <p:nvPr/>
        </p:nvSpPr>
        <p:spPr>
          <a:xfrm>
            <a:off x="1079990" y="54687"/>
            <a:ext cx="760224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5C2064D8-D6C1-A0C6-9AB6-4F6072EAFA52}"/>
              </a:ext>
            </a:extLst>
          </p:cNvPr>
          <p:cNvSpPr txBox="1">
            <a:spLocks/>
          </p:cNvSpPr>
          <p:nvPr/>
        </p:nvSpPr>
        <p:spPr>
          <a:xfrm>
            <a:off x="8853403" y="4862051"/>
            <a:ext cx="278703" cy="28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pPr/>
              <a:t>61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BF4ABD-4118-CC45-FC12-90D9FDE96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60" y="776580"/>
            <a:ext cx="5836998" cy="42261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7FD22-100C-3B80-C078-5A0A9F04C742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025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D4698070-9FE9-4277-9508-DE3F73148823}"/>
              </a:ext>
            </a:extLst>
          </p:cNvPr>
          <p:cNvSpPr/>
          <p:nvPr/>
        </p:nvSpPr>
        <p:spPr>
          <a:xfrm>
            <a:off x="3743545" y="1171523"/>
            <a:ext cx="5270154" cy="301553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fr-FR" sz="893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BE364E0-FD7C-465E-8AB6-27C863EFA1DF}"/>
              </a:ext>
            </a:extLst>
          </p:cNvPr>
          <p:cNvSpPr/>
          <p:nvPr/>
        </p:nvSpPr>
        <p:spPr>
          <a:xfrm>
            <a:off x="6948578" y="2052430"/>
            <a:ext cx="1883182" cy="90494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Sensitive object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CBE75B-3406-4D17-A5D6-44A06246B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58" y="3115242"/>
            <a:ext cx="171763" cy="171763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43A5CB-7321-4CB3-94D3-25D68D85E8AA}"/>
              </a:ext>
            </a:extLst>
          </p:cNvPr>
          <p:cNvCxnSpPr>
            <a:cxnSpLocks/>
          </p:cNvCxnSpPr>
          <p:nvPr/>
        </p:nvCxnSpPr>
        <p:spPr>
          <a:xfrm flipV="1">
            <a:off x="1228712" y="1037793"/>
            <a:ext cx="3694957" cy="1032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DF50D4C-11D9-4EE8-A374-B6CA51A2C859}"/>
              </a:ext>
            </a:extLst>
          </p:cNvPr>
          <p:cNvCxnSpPr>
            <a:cxnSpLocks/>
          </p:cNvCxnSpPr>
          <p:nvPr/>
        </p:nvCxnSpPr>
        <p:spPr>
          <a:xfrm flipH="1">
            <a:off x="4923667" y="1013422"/>
            <a:ext cx="1" cy="20267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6A7B164-B41B-408F-AD51-D6A52B01F107}"/>
              </a:ext>
            </a:extLst>
          </p:cNvPr>
          <p:cNvCxnSpPr>
            <a:cxnSpLocks/>
          </p:cNvCxnSpPr>
          <p:nvPr/>
        </p:nvCxnSpPr>
        <p:spPr>
          <a:xfrm flipH="1">
            <a:off x="1301035" y="1685954"/>
            <a:ext cx="283205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04CB38B-61F1-474D-96BE-9F6FE4FB73E3}"/>
              </a:ext>
            </a:extLst>
          </p:cNvPr>
          <p:cNvCxnSpPr>
            <a:cxnSpLocks/>
          </p:cNvCxnSpPr>
          <p:nvPr/>
        </p:nvCxnSpPr>
        <p:spPr>
          <a:xfrm flipH="1">
            <a:off x="4895396" y="3057582"/>
            <a:ext cx="33143" cy="1347811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388FA25-9777-4562-8AD1-EE25652D879B}"/>
              </a:ext>
            </a:extLst>
          </p:cNvPr>
          <p:cNvCxnSpPr>
            <a:cxnSpLocks/>
          </p:cNvCxnSpPr>
          <p:nvPr/>
        </p:nvCxnSpPr>
        <p:spPr>
          <a:xfrm flipH="1">
            <a:off x="1301037" y="3353834"/>
            <a:ext cx="283776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D6782439-F43A-4559-95AA-39223A2BC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321" y="3228934"/>
            <a:ext cx="256598" cy="225568"/>
          </a:xfrm>
          <a:prstGeom prst="rect">
            <a:avLst/>
          </a:prstGeom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F25043A0-C355-44BA-8F30-26BDA9294DF6}"/>
              </a:ext>
            </a:extLst>
          </p:cNvPr>
          <p:cNvCxnSpPr>
            <a:cxnSpLocks/>
          </p:cNvCxnSpPr>
          <p:nvPr/>
        </p:nvCxnSpPr>
        <p:spPr>
          <a:xfrm>
            <a:off x="5514085" y="2561595"/>
            <a:ext cx="1" cy="50114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BF0B286-1A95-4432-A383-331CD779CA81}"/>
              </a:ext>
            </a:extLst>
          </p:cNvPr>
          <p:cNvCxnSpPr>
            <a:cxnSpLocks/>
          </p:cNvCxnSpPr>
          <p:nvPr/>
        </p:nvCxnSpPr>
        <p:spPr>
          <a:xfrm flipH="1">
            <a:off x="1301035" y="4406319"/>
            <a:ext cx="3622632" cy="1006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83FA3101-BE13-422D-BC83-F1D293CFE6B3}"/>
              </a:ext>
            </a:extLst>
          </p:cNvPr>
          <p:cNvSpPr txBox="1"/>
          <p:nvPr/>
        </p:nvSpPr>
        <p:spPr>
          <a:xfrm>
            <a:off x="6300124" y="1158159"/>
            <a:ext cx="2008881" cy="52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350" kern="10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wrapper </a:t>
            </a:r>
            <a:r>
              <a:rPr lang="en-US" sz="1350" kern="1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 (manages the access)</a:t>
            </a:r>
            <a:endParaRPr lang="fr-FR" sz="1350" kern="1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62619642-02D9-4474-8084-D45D4BBF0975}"/>
              </a:ext>
            </a:extLst>
          </p:cNvPr>
          <p:cNvSpPr txBox="1"/>
          <p:nvPr/>
        </p:nvSpPr>
        <p:spPr>
          <a:xfrm>
            <a:off x="3370068" y="1464904"/>
            <a:ext cx="321500" cy="4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fr-FR" sz="1071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KO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D3733AE-F0D2-4E9E-BB99-0D39CAC05AA4}"/>
              </a:ext>
            </a:extLst>
          </p:cNvPr>
          <p:cNvSpPr txBox="1"/>
          <p:nvPr/>
        </p:nvSpPr>
        <p:spPr>
          <a:xfrm>
            <a:off x="2913368" y="3109895"/>
            <a:ext cx="982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No access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F2B8966-0C89-4936-89DD-BDF651DE7158}"/>
              </a:ext>
            </a:extLst>
          </p:cNvPr>
          <p:cNvSpPr txBox="1"/>
          <p:nvPr/>
        </p:nvSpPr>
        <p:spPr>
          <a:xfrm>
            <a:off x="2110253" y="1805125"/>
            <a:ext cx="114409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Access denied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83AE917-135D-476C-9D77-A37F2EA52A6A}"/>
              </a:ext>
            </a:extLst>
          </p:cNvPr>
          <p:cNvSpPr txBox="1"/>
          <p:nvPr/>
        </p:nvSpPr>
        <p:spPr>
          <a:xfrm>
            <a:off x="2116057" y="3508333"/>
            <a:ext cx="9651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50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Access denied</a:t>
            </a: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70856FB0-EC94-4735-942D-312E9B492223}"/>
              </a:ext>
            </a:extLst>
          </p:cNvPr>
          <p:cNvSpPr/>
          <p:nvPr/>
        </p:nvSpPr>
        <p:spPr>
          <a:xfrm>
            <a:off x="5065397" y="2440967"/>
            <a:ext cx="1368542" cy="37666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Complete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data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8D7C8B-4F39-4BA4-92CF-A45ACC19980E}"/>
              </a:ext>
            </a:extLst>
          </p:cNvPr>
          <p:cNvCxnSpPr>
            <a:cxnSpLocks/>
          </p:cNvCxnSpPr>
          <p:nvPr/>
        </p:nvCxnSpPr>
        <p:spPr>
          <a:xfrm flipH="1">
            <a:off x="6433031" y="2654216"/>
            <a:ext cx="51554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3117836-B3F8-4A9B-BC1A-EB0F08D0327F}"/>
              </a:ext>
            </a:extLst>
          </p:cNvPr>
          <p:cNvCxnSpPr>
            <a:cxnSpLocks/>
          </p:cNvCxnSpPr>
          <p:nvPr/>
        </p:nvCxnSpPr>
        <p:spPr>
          <a:xfrm>
            <a:off x="4917419" y="2266691"/>
            <a:ext cx="2031160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05ED789C-0B4C-4443-BBD6-E7FB3EF386FB}"/>
              </a:ext>
            </a:extLst>
          </p:cNvPr>
          <p:cNvSpPr txBox="1"/>
          <p:nvPr/>
        </p:nvSpPr>
        <p:spPr>
          <a:xfrm>
            <a:off x="4603122" y="1918474"/>
            <a:ext cx="333749" cy="4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fr-FR" sz="1071" b="1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OK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DBAB5-F794-4D79-9190-AEF8CC3765DF}"/>
              </a:ext>
            </a:extLst>
          </p:cNvPr>
          <p:cNvSpPr/>
          <p:nvPr/>
        </p:nvSpPr>
        <p:spPr>
          <a:xfrm>
            <a:off x="4114250" y="3057582"/>
            <a:ext cx="1816318" cy="5807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Calculation of visibility 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on information</a:t>
            </a:r>
          </a:p>
        </p:txBody>
      </p:sp>
      <p:sp>
        <p:nvSpPr>
          <p:cNvPr id="2" name="ZoneTexte 33">
            <a:extLst>
              <a:ext uri="{FF2B5EF4-FFF2-40B4-BE49-F238E27FC236}">
                <a16:creationId xmlns:a16="http://schemas.microsoft.com/office/drawing/2014/main" id="{3B5FB764-EFFE-4038-DE05-767748923B8B}"/>
              </a:ext>
            </a:extLst>
          </p:cNvPr>
          <p:cNvSpPr txBox="1"/>
          <p:nvPr/>
        </p:nvSpPr>
        <p:spPr>
          <a:xfrm>
            <a:off x="4371320" y="3733739"/>
            <a:ext cx="1909297" cy="25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071" b="1" kern="1200" dirty="0">
                <a:solidFill>
                  <a:srgbClr val="00B050"/>
                </a:solidFill>
                <a:latin typeface="Calibri" panose="020F0502020204030204"/>
                <a:ea typeface="+mn-ea"/>
                <a:cs typeface="+mn-cs"/>
              </a:rPr>
              <a:t>Partial or total access</a:t>
            </a:r>
          </a:p>
        </p:txBody>
      </p:sp>
      <p:sp>
        <p:nvSpPr>
          <p:cNvPr id="3" name="Rectangle : coins arrondis 9">
            <a:extLst>
              <a:ext uri="{FF2B5EF4-FFF2-40B4-BE49-F238E27FC236}">
                <a16:creationId xmlns:a16="http://schemas.microsoft.com/office/drawing/2014/main" id="{2D274BF0-C22B-0FBC-CF89-83E6C51F67A2}"/>
              </a:ext>
            </a:extLst>
          </p:cNvPr>
          <p:cNvSpPr/>
          <p:nvPr/>
        </p:nvSpPr>
        <p:spPr>
          <a:xfrm>
            <a:off x="194807" y="784142"/>
            <a:ext cx="1110181" cy="400566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Digital twin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white"/>
                </a:solidFill>
                <a:latin typeface="Calibri" panose="020F0502020204030204"/>
              </a:rPr>
              <a:t>(Authenticated agent)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842AB1A-B08D-4B06-BDB0-3789CDBFB332}"/>
              </a:ext>
            </a:extLst>
          </p:cNvPr>
          <p:cNvSpPr/>
          <p:nvPr/>
        </p:nvSpPr>
        <p:spPr>
          <a:xfrm>
            <a:off x="2089536" y="829292"/>
            <a:ext cx="1185530" cy="482508"/>
          </a:xfrm>
          <a:prstGeom prst="roundRect">
            <a:avLst/>
          </a:prstGeom>
          <a:solidFill>
            <a:srgbClr val="85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Request for access to the sensitive object</a:t>
            </a:r>
            <a:endParaRPr lang="fr-FR" sz="10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C573E5F-5695-4226-B54E-34979894B4F0}"/>
              </a:ext>
            </a:extLst>
          </p:cNvPr>
          <p:cNvSpPr/>
          <p:nvPr/>
        </p:nvSpPr>
        <p:spPr>
          <a:xfrm>
            <a:off x="2110251" y="4164139"/>
            <a:ext cx="1296018" cy="482507"/>
          </a:xfrm>
          <a:prstGeom prst="roundRect">
            <a:avLst/>
          </a:prstGeom>
          <a:solidFill>
            <a:srgbClr val="6DFF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Restricted data</a:t>
            </a:r>
            <a:endParaRPr lang="en-US" sz="982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47CCC4-3862-477C-A990-9967EB99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942" y="1579557"/>
            <a:ext cx="256598" cy="225568"/>
          </a:xfrm>
          <a:prstGeom prst="rect">
            <a:avLst/>
          </a:prstGeom>
        </p:spPr>
      </p:pic>
      <p:sp>
        <p:nvSpPr>
          <p:cNvPr id="22" name="Rectangle : coins arrondis 9">
            <a:extLst>
              <a:ext uri="{FF2B5EF4-FFF2-40B4-BE49-F238E27FC236}">
                <a16:creationId xmlns:a16="http://schemas.microsoft.com/office/drawing/2014/main" id="{1ED571D5-602F-EA72-D764-CDCC02D7D758}"/>
              </a:ext>
            </a:extLst>
          </p:cNvPr>
          <p:cNvSpPr/>
          <p:nvPr/>
        </p:nvSpPr>
        <p:spPr>
          <a:xfrm>
            <a:off x="5065396" y="1986045"/>
            <a:ext cx="1367636" cy="412981"/>
          </a:xfrm>
          <a:prstGeom prst="roundRect">
            <a:avLst/>
          </a:prstGeom>
          <a:solidFill>
            <a:srgbClr val="85D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Request for access to the sensitive object</a:t>
            </a:r>
            <a:endParaRPr lang="fr-FR" sz="10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3" name="Picture 12" descr="A black and white logo with a lock&#10;&#10;Description automatically generated">
            <a:extLst>
              <a:ext uri="{FF2B5EF4-FFF2-40B4-BE49-F238E27FC236}">
                <a16:creationId xmlns:a16="http://schemas.microsoft.com/office/drawing/2014/main" id="{9884A187-5D65-96E0-941E-1CBBD3FA4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05" y="1240590"/>
            <a:ext cx="326500" cy="326500"/>
          </a:xfrm>
          <a:prstGeom prst="rect">
            <a:avLst/>
          </a:prstGeom>
        </p:spPr>
      </p:pic>
      <p:pic>
        <p:nvPicPr>
          <p:cNvPr id="19" name="Picture 18" descr="A black and white symbol of a eye&#10;&#10;Description automatically generated">
            <a:extLst>
              <a:ext uri="{FF2B5EF4-FFF2-40B4-BE49-F238E27FC236}">
                <a16:creationId xmlns:a16="http://schemas.microsoft.com/office/drawing/2014/main" id="{EC359D14-C062-AE72-0940-3343ECBEE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05" y="3418575"/>
            <a:ext cx="197977" cy="1979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041639-ED29-4819-99B3-0C53922806A1}"/>
              </a:ext>
            </a:extLst>
          </p:cNvPr>
          <p:cNvSpPr/>
          <p:nvPr/>
        </p:nvSpPr>
        <p:spPr>
          <a:xfrm>
            <a:off x="4173830" y="1451453"/>
            <a:ext cx="1748099" cy="4788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Authentication </a:t>
            </a:r>
          </a:p>
          <a:p>
            <a:pPr algn="ctr" defTabSz="685800">
              <a:buClrTx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verification </a:t>
            </a:r>
          </a:p>
        </p:txBody>
      </p:sp>
      <p:pic>
        <p:nvPicPr>
          <p:cNvPr id="15" name="Picture 14" descr="A black and white icon of a person with a shield&#10;&#10;Description automatically generated">
            <a:extLst>
              <a:ext uri="{FF2B5EF4-FFF2-40B4-BE49-F238E27FC236}">
                <a16:creationId xmlns:a16="http://schemas.microsoft.com/office/drawing/2014/main" id="{618DB22C-52EF-214F-C965-271E30908D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3240" y="1659631"/>
            <a:ext cx="257124" cy="257124"/>
          </a:xfrm>
          <a:prstGeom prst="rect">
            <a:avLst/>
          </a:prstGeom>
        </p:spPr>
      </p:pic>
      <p:pic>
        <p:nvPicPr>
          <p:cNvPr id="36" name="Picture 35" descr="A black and white symbol with a check mark&#10;&#10;Description automatically generated">
            <a:extLst>
              <a:ext uri="{FF2B5EF4-FFF2-40B4-BE49-F238E27FC236}">
                <a16:creationId xmlns:a16="http://schemas.microsoft.com/office/drawing/2014/main" id="{42B02867-59F9-13AC-DF24-A91472F8F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89" y="3249038"/>
            <a:ext cx="374711" cy="374711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25CA73F5-57B4-2C55-4BEE-CC395003B88F}"/>
              </a:ext>
            </a:extLst>
          </p:cNvPr>
          <p:cNvSpPr/>
          <p:nvPr/>
        </p:nvSpPr>
        <p:spPr>
          <a:xfrm>
            <a:off x="2116057" y="863095"/>
            <a:ext cx="81000" cy="8100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00" kern="12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82A1BC6-3FEC-9B2C-6B0C-C06B1D3B2CB9}"/>
              </a:ext>
            </a:extLst>
          </p:cNvPr>
          <p:cNvSpPr/>
          <p:nvPr/>
        </p:nvSpPr>
        <p:spPr>
          <a:xfrm>
            <a:off x="5092717" y="2007934"/>
            <a:ext cx="81000" cy="8100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600" kern="1200" dirty="0">
                <a:solidFill>
                  <a:prstClr val="white"/>
                </a:solidFill>
                <a:latin typeface="Calibri" panose="020F0502020204030204"/>
              </a:rPr>
              <a:t>?</a:t>
            </a:r>
          </a:p>
        </p:txBody>
      </p:sp>
      <p:pic>
        <p:nvPicPr>
          <p:cNvPr id="55" name="Picture 54" descr="A black and white icon of a document with a shield&#10;&#10;Description automatically generated">
            <a:extLst>
              <a:ext uri="{FF2B5EF4-FFF2-40B4-BE49-F238E27FC236}">
                <a16:creationId xmlns:a16="http://schemas.microsoft.com/office/drawing/2014/main" id="{479A44E1-63F2-A662-4567-8BE6F60DD8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54" y="2681572"/>
            <a:ext cx="228819" cy="228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B8B63-B2D8-2103-F2DE-FCC59327F4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2" name="Google Shape;157;p28">
            <a:extLst>
              <a:ext uri="{FF2B5EF4-FFF2-40B4-BE49-F238E27FC236}">
                <a16:creationId xmlns:a16="http://schemas.microsoft.com/office/drawing/2014/main" id="{BB2FB691-C0A2-5AE1-51EA-85E69DFBC6A0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401692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protection</a:t>
            </a:r>
          </a:p>
        </p:txBody>
      </p:sp>
      <p:sp>
        <p:nvSpPr>
          <p:cNvPr id="14" name="Google Shape;124;p3">
            <a:extLst>
              <a:ext uri="{FF2B5EF4-FFF2-40B4-BE49-F238E27FC236}">
                <a16:creationId xmlns:a16="http://schemas.microsoft.com/office/drawing/2014/main" id="{7BF86331-3907-C9A8-60CD-4C67FD702D03}"/>
              </a:ext>
            </a:extLst>
          </p:cNvPr>
          <p:cNvSpPr/>
          <p:nvPr/>
        </p:nvSpPr>
        <p:spPr>
          <a:xfrm>
            <a:off x="1079990" y="54687"/>
            <a:ext cx="4443281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D1D2DEC5-6C70-BC76-3B7A-258E1733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967" y="4862051"/>
            <a:ext cx="364140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62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C5CA2A-EB50-44E2-7920-E997C9A22CE0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35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  <p:bldP spid="79" grpId="0"/>
      <p:bldP spid="81" grpId="0"/>
      <p:bldP spid="85" grpId="0" animBg="1"/>
      <p:bldP spid="34" grpId="0"/>
      <p:bldP spid="9" grpId="0" animBg="1"/>
      <p:bldP spid="2" grpId="0"/>
      <p:bldP spid="8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0CB47-570B-1451-5190-1755C587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20" y="841412"/>
            <a:ext cx="7184573" cy="3934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69CF6F-0237-A204-26AF-07536C232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6" name="Google Shape;157;p28">
            <a:extLst>
              <a:ext uri="{FF2B5EF4-FFF2-40B4-BE49-F238E27FC236}">
                <a16:creationId xmlns:a16="http://schemas.microsoft.com/office/drawing/2014/main" id="{E58B7DE6-82B7-ADCA-F0B6-79569B4AC0E6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5297163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 protection: energy contract</a:t>
            </a:r>
          </a:p>
        </p:txBody>
      </p:sp>
      <p:sp>
        <p:nvSpPr>
          <p:cNvPr id="7" name="Google Shape;124;p3">
            <a:extLst>
              <a:ext uri="{FF2B5EF4-FFF2-40B4-BE49-F238E27FC236}">
                <a16:creationId xmlns:a16="http://schemas.microsoft.com/office/drawing/2014/main" id="{7C990CBB-EC09-E512-4999-00C8C1AFA6C2}"/>
              </a:ext>
            </a:extLst>
          </p:cNvPr>
          <p:cNvSpPr/>
          <p:nvPr/>
        </p:nvSpPr>
        <p:spPr>
          <a:xfrm>
            <a:off x="1079990" y="54687"/>
            <a:ext cx="484183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578874F4-B6AE-3F99-1B2C-5366E836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1" y="4862051"/>
            <a:ext cx="331006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63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5AA135-7060-A8B9-1F08-71D7440F9668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706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diagram&#10;&#10;AI-generated content may be incorrect.">
            <a:extLst>
              <a:ext uri="{FF2B5EF4-FFF2-40B4-BE49-F238E27FC236}">
                <a16:creationId xmlns:a16="http://schemas.microsoft.com/office/drawing/2014/main" id="{E09515D9-0712-397C-E6D8-51A043F14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8" y="804323"/>
            <a:ext cx="4572274" cy="1863822"/>
          </a:xfrm>
          <a:prstGeom prst="rect">
            <a:avLst/>
          </a:prstGeom>
        </p:spPr>
      </p:pic>
      <p:pic>
        <p:nvPicPr>
          <p:cNvPr id="11" name="Picture 10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54723E77-006F-AFE6-1908-C33A0951F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917" y="2856323"/>
            <a:ext cx="4720614" cy="2005728"/>
          </a:xfrm>
          <a:prstGeom prst="rect">
            <a:avLst/>
          </a:prstGeom>
        </p:spPr>
      </p:pic>
      <p:sp>
        <p:nvSpPr>
          <p:cNvPr id="12" name="Google Shape;93;p1">
            <a:extLst>
              <a:ext uri="{FF2B5EF4-FFF2-40B4-BE49-F238E27FC236}">
                <a16:creationId xmlns:a16="http://schemas.microsoft.com/office/drawing/2014/main" id="{8212D7D2-23DE-884C-BF19-78D5B01B6862}"/>
              </a:ext>
            </a:extLst>
          </p:cNvPr>
          <p:cNvSpPr txBox="1">
            <a:spLocks noGrp="1"/>
          </p:cNvSpPr>
          <p:nvPr/>
        </p:nvSpPr>
        <p:spPr>
          <a:xfrm>
            <a:off x="1076400" y="244800"/>
            <a:ext cx="6764664" cy="44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Tragedy of the common: experimentation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D943FA-26E5-6C64-A75C-39F301B2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4" name="Google Shape;124;p3">
            <a:extLst>
              <a:ext uri="{FF2B5EF4-FFF2-40B4-BE49-F238E27FC236}">
                <a16:creationId xmlns:a16="http://schemas.microsoft.com/office/drawing/2014/main" id="{205CCA72-B0E6-ADEB-A923-5F10B7F27AFD}"/>
              </a:ext>
            </a:extLst>
          </p:cNvPr>
          <p:cNvSpPr/>
          <p:nvPr/>
        </p:nvSpPr>
        <p:spPr>
          <a:xfrm>
            <a:off x="1079990" y="54687"/>
            <a:ext cx="575623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9447040A-C536-D0FA-579B-C124B64DA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1" y="4862051"/>
            <a:ext cx="361486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64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07FDC-E601-1295-321B-8063915CD31B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BC235-68AC-9AF9-B457-10D08D4EB07B}"/>
              </a:ext>
            </a:extLst>
          </p:cNvPr>
          <p:cNvSpPr txBox="1"/>
          <p:nvPr/>
        </p:nvSpPr>
        <p:spPr>
          <a:xfrm>
            <a:off x="821111" y="2892972"/>
            <a:ext cx="2440716" cy="541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Application of dynamic pricing:</a:t>
            </a:r>
            <a:endParaRPr lang="en-GB" sz="1800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7F454F-F6E6-7AA4-133D-8F89C0A2A816}"/>
              </a:ext>
            </a:extLst>
          </p:cNvPr>
          <p:cNvSpPr txBox="1"/>
          <p:nvPr/>
        </p:nvSpPr>
        <p:spPr>
          <a:xfrm>
            <a:off x="821111" y="879377"/>
            <a:ext cx="2440716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>
              <a:lnSpc>
                <a:spcPct val="80000"/>
              </a:lnSpc>
              <a:spcBef>
                <a:spcPts val="800"/>
              </a:spcBef>
              <a:buClr>
                <a:schemeClr val="dk1"/>
              </a:buClr>
              <a:buSzPts val="1600"/>
              <a:buChar char="•"/>
            </a:pPr>
            <a:r>
              <a:rPr lang="en-GB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Initial version</a:t>
            </a:r>
            <a:endParaRPr lang="en-GB" sz="1800" dirty="0">
              <a:solidFill>
                <a:schemeClr val="accent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4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1D16ED5-C640-CE57-612A-B485AD2E2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C050AD-7B86-10C3-B2B7-EC38FABD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F8E1B4-9BAD-679E-8328-4F7F0A0C1EF9}"/>
              </a:ext>
            </a:extLst>
          </p:cNvPr>
          <p:cNvSpPr txBox="1"/>
          <p:nvPr/>
        </p:nvSpPr>
        <p:spPr>
          <a:xfrm>
            <a:off x="1085133" y="2649488"/>
            <a:ext cx="1224044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Service:</a:t>
            </a:r>
            <a:endParaRPr lang="en-GB" sz="18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89952-C516-EC7C-4E41-F72C6742D924}"/>
              </a:ext>
            </a:extLst>
          </p:cNvPr>
          <p:cNvSpPr txBox="1"/>
          <p:nvPr/>
        </p:nvSpPr>
        <p:spPr>
          <a:xfrm>
            <a:off x="1078648" y="3767765"/>
            <a:ext cx="6515716" cy="59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Outreach and Community Engagement: </a:t>
            </a:r>
          </a:p>
          <a:p>
            <a:pPr marL="38100" lvl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LASAGNE Dissemination event with DSO, R&amp;D partners, industrial partners, General public:</a:t>
            </a:r>
            <a:endParaRPr lang="en-GB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416DF4-BFA2-6EF1-E324-40AA3C887BCE}"/>
              </a:ext>
            </a:extLst>
          </p:cNvPr>
          <p:cNvSpPr txBox="1"/>
          <p:nvPr/>
        </p:nvSpPr>
        <p:spPr>
          <a:xfrm>
            <a:off x="1548178" y="2941778"/>
            <a:ext cx="59682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Preparation of Project challenge for Energy data Hack days 2023, Brugg-Windisch.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8EF322-AC0D-53D3-26BF-52FABBFB84EF}"/>
              </a:ext>
            </a:extLst>
          </p:cNvPr>
          <p:cNvSpPr txBox="1"/>
          <p:nvPr/>
        </p:nvSpPr>
        <p:spPr>
          <a:xfrm>
            <a:off x="1541034" y="3222499"/>
            <a:ext cx="5498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peer reviews with ERANET sessions, June 2024.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B30F6B-1A27-328F-0D25-10437F56DBDE}"/>
              </a:ext>
            </a:extLst>
          </p:cNvPr>
          <p:cNvSpPr txBox="1"/>
          <p:nvPr/>
        </p:nvSpPr>
        <p:spPr>
          <a:xfrm>
            <a:off x="1542300" y="4651056"/>
            <a:ext cx="5001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September 2025: Val d’Anniviers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8F58A9-6C84-5D55-54A8-7EC2A2FB7DD9}"/>
              </a:ext>
            </a:extLst>
          </p:cNvPr>
          <p:cNvSpPr txBox="1"/>
          <p:nvPr/>
        </p:nvSpPr>
        <p:spPr>
          <a:xfrm>
            <a:off x="1074608" y="731891"/>
            <a:ext cx="4020779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lvl="0" indent="-139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D2A07A-9F1E-038F-0A08-8EB26E9277FE}"/>
              </a:ext>
            </a:extLst>
          </p:cNvPr>
          <p:cNvSpPr txBox="1"/>
          <p:nvPr/>
        </p:nvSpPr>
        <p:spPr>
          <a:xfrm>
            <a:off x="1555551" y="4363420"/>
            <a:ext cx="5478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 2025: KTH, Stockholm (Energy communities - the new energy landscape)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7E892-BC50-90AC-BF23-53A977AFDBB6}"/>
              </a:ext>
            </a:extLst>
          </p:cNvPr>
          <p:cNvSpPr txBox="1"/>
          <p:nvPr/>
        </p:nvSpPr>
        <p:spPr>
          <a:xfrm>
            <a:off x="1957051" y="1208064"/>
            <a:ext cx="3236786" cy="4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8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Data-science day, Geneva, September 15, 2022</a:t>
            </a:r>
          </a:p>
          <a:p>
            <a:pPr marL="171450" lvl="8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student day, Geneva, September 29, 2023</a:t>
            </a:r>
            <a:endParaRPr lang="en-GB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CA5E3F-6CB0-2EE8-E8BE-41EB5229A90B}"/>
              </a:ext>
            </a:extLst>
          </p:cNvPr>
          <p:cNvSpPr txBox="1"/>
          <p:nvPr/>
        </p:nvSpPr>
        <p:spPr>
          <a:xfrm>
            <a:off x="5780179" y="1203714"/>
            <a:ext cx="2784997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5" indent="-17145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Stockholm, September 27, 2022</a:t>
            </a:r>
            <a:endParaRPr lang="en-GB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5" indent="-17145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Sierre, June 8, 2023</a:t>
            </a:r>
            <a:endParaRPr lang="en-CH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5" indent="-171450" fontAlgn="base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Stockholm, September 3-4, 2024</a:t>
            </a:r>
            <a:endParaRPr lang="en-CH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Google Shape;124;p3">
            <a:extLst>
              <a:ext uri="{FF2B5EF4-FFF2-40B4-BE49-F238E27FC236}">
                <a16:creationId xmlns:a16="http://schemas.microsoft.com/office/drawing/2014/main" id="{5536A240-777F-A2E1-98AF-FE47772EF6E0}"/>
              </a:ext>
            </a:extLst>
          </p:cNvPr>
          <p:cNvSpPr/>
          <p:nvPr/>
        </p:nvSpPr>
        <p:spPr>
          <a:xfrm>
            <a:off x="1079990" y="54687"/>
            <a:ext cx="4181268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57;p28">
            <a:extLst>
              <a:ext uri="{FF2B5EF4-FFF2-40B4-BE49-F238E27FC236}">
                <a16:creationId xmlns:a16="http://schemas.microsoft.com/office/drawing/2014/main" id="{F163888B-FFA3-348A-4AB1-1B6659D678D1}"/>
              </a:ext>
            </a:extLst>
          </p:cNvPr>
          <p:cNvSpPr txBox="1">
            <a:spLocks/>
          </p:cNvSpPr>
          <p:nvPr/>
        </p:nvSpPr>
        <p:spPr>
          <a:xfrm>
            <a:off x="1074608" y="243348"/>
            <a:ext cx="3814482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Dissemination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87436-E1F6-DB99-6E2A-D0367834EC28}"/>
              </a:ext>
            </a:extLst>
          </p:cNvPr>
          <p:cNvSpPr txBox="1"/>
          <p:nvPr/>
        </p:nvSpPr>
        <p:spPr>
          <a:xfrm>
            <a:off x="5393272" y="949909"/>
            <a:ext cx="3266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Ø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Face-to-face Lasagne meetings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85A11-FBCB-1905-EAEA-6600E750309C}"/>
              </a:ext>
            </a:extLst>
          </p:cNvPr>
          <p:cNvSpPr txBox="1"/>
          <p:nvPr/>
        </p:nvSpPr>
        <p:spPr>
          <a:xfrm>
            <a:off x="5374909" y="1729766"/>
            <a:ext cx="25073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Ø"/>
            </a:pP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Conference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84D71-8E78-D8FC-6CED-308A33CC5C44}"/>
              </a:ext>
            </a:extLst>
          </p:cNvPr>
          <p:cNvSpPr txBox="1"/>
          <p:nvPr/>
        </p:nvSpPr>
        <p:spPr>
          <a:xfrm>
            <a:off x="5773578" y="1999311"/>
            <a:ext cx="2791598" cy="4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5" indent="-1714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Session on Digital Twins and AI semantic, Geneva, November 7, 2024</a:t>
            </a:r>
            <a:endParaRPr lang="en-GB" sz="10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DCE95-B630-3E89-928B-B8DBC4C970F6}"/>
              </a:ext>
            </a:extLst>
          </p:cNvPr>
          <p:cNvSpPr txBox="1"/>
          <p:nvPr/>
        </p:nvSpPr>
        <p:spPr>
          <a:xfrm>
            <a:off x="1682730" y="1719005"/>
            <a:ext cx="3124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Ø"/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Thesis yearly presentations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65966-FD5A-DC33-857E-1FE949EEEAE0}"/>
              </a:ext>
            </a:extLst>
          </p:cNvPr>
          <p:cNvSpPr txBox="1"/>
          <p:nvPr/>
        </p:nvSpPr>
        <p:spPr>
          <a:xfrm>
            <a:off x="2020303" y="1977636"/>
            <a:ext cx="2584582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8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Geneva, February 6-7, 2023</a:t>
            </a:r>
            <a:endParaRPr lang="en-CH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5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Geneva, February 15-16, 2024</a:t>
            </a:r>
          </a:p>
          <a:p>
            <a:pPr marL="171450" lvl="5" indent="-1714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Geneva, February 13-14, 2025</a:t>
            </a:r>
            <a:endParaRPr lang="en-CH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6CF94F-0B95-8A32-235E-BA6E285FA48B}"/>
              </a:ext>
            </a:extLst>
          </p:cNvPr>
          <p:cNvSpPr txBox="1"/>
          <p:nvPr/>
        </p:nvSpPr>
        <p:spPr>
          <a:xfrm>
            <a:off x="1682730" y="962823"/>
            <a:ext cx="31241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75000"/>
              <a:buFont typeface="Wingdings" panose="05000000000000000000" pitchFamily="2" charset="2"/>
              <a:buChar char="Ø"/>
            </a:pP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Poster sessions</a:t>
            </a:r>
            <a:endParaRPr lang="en-CH" dirty="0"/>
          </a:p>
        </p:txBody>
      </p:sp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7938416F-3150-0D22-7419-C06E9398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65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9954F-DBC5-75DF-278B-28877946BE5C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4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32" grpId="0"/>
      <p:bldP spid="33" grpId="0"/>
      <p:bldP spid="34" grpId="0"/>
      <p:bldP spid="39" grpId="0"/>
      <p:bldP spid="40" grpId="0"/>
      <p:bldP spid="7" grpId="0"/>
      <p:bldP spid="2" grpId="0"/>
      <p:bldP spid="5" grpId="0"/>
      <p:bldP spid="8" grpId="0"/>
      <p:bldP spid="9" grpId="0"/>
      <p:bldP spid="11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98C7CBA0-FA23-3142-887D-89449DFF4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5">
            <a:extLst>
              <a:ext uri="{FF2B5EF4-FFF2-40B4-BE49-F238E27FC236}">
                <a16:creationId xmlns:a16="http://schemas.microsoft.com/office/drawing/2014/main" id="{607480BD-2CCC-45BC-71FD-5204D29E1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002" y="941229"/>
            <a:ext cx="2705933" cy="2733684"/>
          </a:xfrm>
          <a:prstGeom prst="rect">
            <a:avLst/>
          </a:prstGeom>
        </p:spPr>
      </p:pic>
      <p:sp>
        <p:nvSpPr>
          <p:cNvPr id="19" name="ZoneTexte 22">
            <a:extLst>
              <a:ext uri="{FF2B5EF4-FFF2-40B4-BE49-F238E27FC236}">
                <a16:creationId xmlns:a16="http://schemas.microsoft.com/office/drawing/2014/main" id="{DEB269B5-C779-04A9-FEC2-34B36589E6CE}"/>
              </a:ext>
            </a:extLst>
          </p:cNvPr>
          <p:cNvSpPr txBox="1"/>
          <p:nvPr/>
        </p:nvSpPr>
        <p:spPr>
          <a:xfrm>
            <a:off x="58120" y="3255423"/>
            <a:ext cx="3746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Contributions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DT for managing energy consumption and production in a smart grid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ZoneTexte 20">
            <a:extLst>
              <a:ext uri="{FF2B5EF4-FFF2-40B4-BE49-F238E27FC236}">
                <a16:creationId xmlns:a16="http://schemas.microsoft.com/office/drawing/2014/main" id="{776F4569-3F84-8AA9-B7BC-50976ACA1854}"/>
              </a:ext>
            </a:extLst>
          </p:cNvPr>
          <p:cNvSpPr txBox="1"/>
          <p:nvPr/>
        </p:nvSpPr>
        <p:spPr>
          <a:xfrm>
            <a:off x="4717872" y="1499184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Multi-agent </a:t>
            </a:r>
          </a:p>
          <a:p>
            <a:pPr algn="ctr"/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systems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9C7049C-6FBC-8796-395C-1FF7E674F503}"/>
              </a:ext>
            </a:extLst>
          </p:cNvPr>
          <p:cNvSpPr txBox="1"/>
          <p:nvPr/>
        </p:nvSpPr>
        <p:spPr>
          <a:xfrm>
            <a:off x="3448416" y="1495711"/>
            <a:ext cx="95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123167-C7B7-E156-BB37-3825921EE971}"/>
              </a:ext>
            </a:extLst>
          </p:cNvPr>
          <p:cNvCxnSpPr>
            <a:cxnSpLocks/>
          </p:cNvCxnSpPr>
          <p:nvPr/>
        </p:nvCxnSpPr>
        <p:spPr>
          <a:xfrm flipV="1">
            <a:off x="2109019" y="2224537"/>
            <a:ext cx="2290012" cy="10231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17">
            <a:extLst>
              <a:ext uri="{FF2B5EF4-FFF2-40B4-BE49-F238E27FC236}">
                <a16:creationId xmlns:a16="http://schemas.microsoft.com/office/drawing/2014/main" id="{5C6C48D5-744A-ADE1-EC39-DB9CF049BEF9}"/>
              </a:ext>
            </a:extLst>
          </p:cNvPr>
          <p:cNvSpPr txBox="1"/>
          <p:nvPr/>
        </p:nvSpPr>
        <p:spPr>
          <a:xfrm>
            <a:off x="4030981" y="2651387"/>
            <a:ext cx="848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</a:t>
            </a:r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017CB128-A996-8275-E7E1-90D6C1D251CB}"/>
              </a:ext>
            </a:extLst>
          </p:cNvPr>
          <p:cNvSpPr txBox="1"/>
          <p:nvPr/>
        </p:nvSpPr>
        <p:spPr>
          <a:xfrm>
            <a:off x="6262775" y="784659"/>
            <a:ext cx="2705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Intelligent agents and Digital Twins:</a:t>
            </a:r>
          </a:p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[Hussein Marah et al. “Intelligent agents and multi agent systems for modeling smart digital twins in: Engineering multi-agent systems </a:t>
            </a:r>
            <a:r>
              <a:rPr lang="en-CH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(2022).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CH" sz="12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necteur droit avec flèche 16">
            <a:extLst>
              <a:ext uri="{FF2B5EF4-FFF2-40B4-BE49-F238E27FC236}">
                <a16:creationId xmlns:a16="http://schemas.microsoft.com/office/drawing/2014/main" id="{C4C54B6B-FE71-961F-CD49-48F9BCF0ADD9}"/>
              </a:ext>
            </a:extLst>
          </p:cNvPr>
          <p:cNvCxnSpPr>
            <a:cxnSpLocks/>
          </p:cNvCxnSpPr>
          <p:nvPr/>
        </p:nvCxnSpPr>
        <p:spPr>
          <a:xfrm flipH="1">
            <a:off x="5526405" y="1139483"/>
            <a:ext cx="653506" cy="35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ZoneTexte 9">
            <a:extLst>
              <a:ext uri="{FF2B5EF4-FFF2-40B4-BE49-F238E27FC236}">
                <a16:creationId xmlns:a16="http://schemas.microsoft.com/office/drawing/2014/main" id="{8C720B8E-2929-96AF-760D-B5965E0E5BE3}"/>
              </a:ext>
            </a:extLst>
          </p:cNvPr>
          <p:cNvSpPr txBox="1"/>
          <p:nvPr/>
        </p:nvSpPr>
        <p:spPr>
          <a:xfrm>
            <a:off x="5985543" y="3262844"/>
            <a:ext cx="2867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Distributed Federated Learning:</a:t>
            </a:r>
          </a:p>
          <a:p>
            <a:pPr lvl="0">
              <a:buClr>
                <a:srgbClr val="000000"/>
              </a:buClr>
              <a:buSzPts val="1200"/>
            </a:pPr>
            <a:r>
              <a:rPr lang="en-US" sz="12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sz="12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Wei Liu, Li Chen, and Wenyi Zhang: “Decentralized Federated Learning: Balancing Communication and Computing Costs”  2022</a:t>
            </a:r>
            <a:r>
              <a:rPr lang="en-US" sz="1200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34" name="ZoneTexte 8">
            <a:extLst>
              <a:ext uri="{FF2B5EF4-FFF2-40B4-BE49-F238E27FC236}">
                <a16:creationId xmlns:a16="http://schemas.microsoft.com/office/drawing/2014/main" id="{8E9905B2-B21B-66FE-91B2-A6D0D61EFB73}"/>
              </a:ext>
            </a:extLst>
          </p:cNvPr>
          <p:cNvSpPr txBox="1"/>
          <p:nvPr/>
        </p:nvSpPr>
        <p:spPr>
          <a:xfrm>
            <a:off x="283740" y="1200158"/>
            <a:ext cx="27059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Sapere model:</a:t>
            </a:r>
          </a:p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(inspired by biology &amp; chemistry)</a:t>
            </a:r>
          </a:p>
          <a:p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it-IT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Castelli, Gabriella et al. </a:t>
            </a:r>
            <a:r>
              <a:rPr lang="en-US" sz="12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“Engineering pervasive service ecosystems: the Sapere approach” (2015)]</a:t>
            </a:r>
          </a:p>
        </p:txBody>
      </p:sp>
      <p:cxnSp>
        <p:nvCxnSpPr>
          <p:cNvPr id="36" name="Connecteur droit avec flèche 14">
            <a:extLst>
              <a:ext uri="{FF2B5EF4-FFF2-40B4-BE49-F238E27FC236}">
                <a16:creationId xmlns:a16="http://schemas.microsoft.com/office/drawing/2014/main" id="{9A927D8F-B4B6-9BCF-CD2B-134BBED069EF}"/>
              </a:ext>
            </a:extLst>
          </p:cNvPr>
          <p:cNvCxnSpPr>
            <a:cxnSpLocks/>
          </p:cNvCxnSpPr>
          <p:nvPr/>
        </p:nvCxnSpPr>
        <p:spPr>
          <a:xfrm flipH="1" flipV="1">
            <a:off x="5113020" y="2966085"/>
            <a:ext cx="830915" cy="452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necteur droit avec flèche 12">
            <a:extLst>
              <a:ext uri="{FF2B5EF4-FFF2-40B4-BE49-F238E27FC236}">
                <a16:creationId xmlns:a16="http://schemas.microsoft.com/office/drawing/2014/main" id="{5E793025-F547-0DF0-0037-0098BC790AC9}"/>
              </a:ext>
            </a:extLst>
          </p:cNvPr>
          <p:cNvCxnSpPr>
            <a:cxnSpLocks/>
          </p:cNvCxnSpPr>
          <p:nvPr/>
        </p:nvCxnSpPr>
        <p:spPr>
          <a:xfrm>
            <a:off x="2593149" y="1380833"/>
            <a:ext cx="848032" cy="28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8E096CB-D06E-E1E3-26D0-B35DE45B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sp>
        <p:nvSpPr>
          <p:cNvPr id="5" name="Google Shape;124;p3">
            <a:extLst>
              <a:ext uri="{FF2B5EF4-FFF2-40B4-BE49-F238E27FC236}">
                <a16:creationId xmlns:a16="http://schemas.microsoft.com/office/drawing/2014/main" id="{E44E3258-83CB-D812-108C-5D137CD836D4}"/>
              </a:ext>
            </a:extLst>
          </p:cNvPr>
          <p:cNvSpPr/>
          <p:nvPr/>
        </p:nvSpPr>
        <p:spPr>
          <a:xfrm>
            <a:off x="1079990" y="54687"/>
            <a:ext cx="3241287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Google Shape;157;p28">
            <a:extLst>
              <a:ext uri="{FF2B5EF4-FFF2-40B4-BE49-F238E27FC236}">
                <a16:creationId xmlns:a16="http://schemas.microsoft.com/office/drawing/2014/main" id="{98DB4EB6-1B7D-BA47-E3F6-25589229CFDD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310655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6BB8AE-658D-0C49-1C9E-4FDBA4BE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80FC3-A17B-B92E-F535-7C84165DD97C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27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7" grpId="0"/>
      <p:bldP spid="32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24CF1F30-8D00-3200-2103-B0C69C3F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071A575-1929-E053-5EB9-8E919C59A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7" y="50547"/>
            <a:ext cx="912453" cy="638717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F914A681-5C8D-5D3D-AF91-5BDA57DFB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" y="1061170"/>
            <a:ext cx="188837" cy="149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368FF-A9C8-4D4B-C3D1-ACED784617FB}"/>
              </a:ext>
            </a:extLst>
          </p:cNvPr>
          <p:cNvSpPr txBox="1"/>
          <p:nvPr/>
        </p:nvSpPr>
        <p:spPr>
          <a:xfrm>
            <a:off x="300084" y="1729303"/>
            <a:ext cx="813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RQ2.</a:t>
            </a:r>
            <a:r>
              <a:rPr lang="en-GB" sz="1600" b="0" i="0" u="none" strike="noStrike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model the notion of </a:t>
            </a:r>
            <a:r>
              <a:rPr lang="en-GB" sz="1600" b="1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digital twins </a:t>
            </a:r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represent micro-grid entities which exchange and regulate energy at a local level?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D6E77-1C47-8EA5-EE77-37C090A7561B}"/>
              </a:ext>
            </a:extLst>
          </p:cNvPr>
          <p:cNvSpPr txBox="1"/>
          <p:nvPr/>
        </p:nvSpPr>
        <p:spPr>
          <a:xfrm>
            <a:off x="293987" y="949851"/>
            <a:ext cx="8643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RQ1.    Can we design a </a:t>
            </a:r>
            <a:r>
              <a:rPr lang="en-GB" sz="1600" b="1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</a:t>
            </a:r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mechanisms that allows Grid Edge Devices to collectively achieve </a:t>
            </a:r>
            <a:r>
              <a:rPr lang="en-US" dirty="0"/>
              <a:t>various objectives</a:t>
            </a:r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5E8012-3E15-D0B8-1E63-F5C52EB8A839}"/>
              </a:ext>
            </a:extLst>
          </p:cNvPr>
          <p:cNvSpPr txBox="1"/>
          <p:nvPr/>
        </p:nvSpPr>
        <p:spPr>
          <a:xfrm>
            <a:off x="291004" y="2584609"/>
            <a:ext cx="813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RQ3.    </a:t>
            </a:r>
            <a:r>
              <a:rPr lang="en-GB" sz="1600" b="0" i="0" u="none" strike="noStrike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can we 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 into a coordination model a </a:t>
            </a:r>
            <a:r>
              <a:rPr lang="en-GB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mechanism 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 can be used for decentralised learning, with an aggregator that the client layer can define on the fly? </a:t>
            </a:r>
            <a:endParaRPr lang="en-GB" sz="1600" b="0" i="0" u="none" strike="noStrike" baseline="0" noProof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11D66-1607-333A-80A5-40CAFCCE320B}"/>
              </a:ext>
            </a:extLst>
          </p:cNvPr>
          <p:cNvSpPr txBox="1"/>
          <p:nvPr/>
        </p:nvSpPr>
        <p:spPr>
          <a:xfrm>
            <a:off x="279356" y="3385751"/>
            <a:ext cx="813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RQ4.    To what extent can we integrate criteria of </a:t>
            </a:r>
            <a:r>
              <a:rPr lang="en-GB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acceptability 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into Digital Twins behaviours, in decision-making processes for electricity transaction and electricity regulation? </a:t>
            </a:r>
            <a:endParaRPr lang="en-GB" sz="1600" b="0" i="0" u="none" strike="noStrike" baseline="0" noProof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4E0695-67CC-1DBA-15D8-0FD199F24436}"/>
              </a:ext>
            </a:extLst>
          </p:cNvPr>
          <p:cNvSpPr txBox="1"/>
          <p:nvPr/>
        </p:nvSpPr>
        <p:spPr>
          <a:xfrm>
            <a:off x="264116" y="4241571"/>
            <a:ext cx="8139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RQ5.    Can we implement a light version of the coordination model that can run on a </a:t>
            </a:r>
            <a:r>
              <a:rPr lang="en-GB" sz="1600" b="1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Grid Edge Device </a:t>
            </a:r>
            <a:r>
              <a:rPr lang="en-GB" sz="1600" noProof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a small amount of disk space and memory?</a:t>
            </a:r>
            <a:endParaRPr lang="en-GB" sz="1600" b="0" i="0" u="none" strike="noStrike" baseline="0" noProof="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24;p3">
            <a:extLst>
              <a:ext uri="{FF2B5EF4-FFF2-40B4-BE49-F238E27FC236}">
                <a16:creationId xmlns:a16="http://schemas.microsoft.com/office/drawing/2014/main" id="{ECE794B3-57C5-5EC2-274D-092D146437A3}"/>
              </a:ext>
            </a:extLst>
          </p:cNvPr>
          <p:cNvSpPr/>
          <p:nvPr/>
        </p:nvSpPr>
        <p:spPr>
          <a:xfrm>
            <a:off x="1079991" y="54687"/>
            <a:ext cx="3631644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Barlow" panose="00000500000000000000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57;p28">
            <a:extLst>
              <a:ext uri="{FF2B5EF4-FFF2-40B4-BE49-F238E27FC236}">
                <a16:creationId xmlns:a16="http://schemas.microsoft.com/office/drawing/2014/main" id="{FBF498DB-085D-E8DD-33C3-8C31F2FB75B3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3106559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</a:p>
        </p:txBody>
      </p:sp>
      <p:sp>
        <p:nvSpPr>
          <p:cNvPr id="3" name="Espace réservé du numéro de diapositive 1">
            <a:extLst>
              <a:ext uri="{FF2B5EF4-FFF2-40B4-BE49-F238E27FC236}">
                <a16:creationId xmlns:a16="http://schemas.microsoft.com/office/drawing/2014/main" id="{A8CE0287-BE2C-E4F4-43B0-70DEE9A3D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28CBDBD-4173-268A-E891-62C256681B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" y="1847168"/>
            <a:ext cx="188837" cy="149122"/>
          </a:xfrm>
          <a:prstGeom prst="rect">
            <a:avLst/>
          </a:prstGeom>
        </p:spPr>
      </p:pic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83682BB7-11A7-4954-7728-F5196286B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" y="2696428"/>
            <a:ext cx="188837" cy="149122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B39519F4-EADA-8EA3-8400-DE8155E3A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5" y="3516316"/>
            <a:ext cx="188837" cy="149122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7355CC41-54B4-7633-EBC9-691118B6A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7" y="4365560"/>
            <a:ext cx="188837" cy="149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8E56E-4D56-C6E1-AE2E-CF51E97DE062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8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A9B4E-8551-19EF-EDEE-CAFC6053C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032553-6ECD-78B6-6AC1-72DA3C570969}"/>
              </a:ext>
            </a:extLst>
          </p:cNvPr>
          <p:cNvSpPr txBox="1">
            <a:spLocks/>
          </p:cNvSpPr>
          <p:nvPr/>
        </p:nvSpPr>
        <p:spPr>
          <a:xfrm>
            <a:off x="720089" y="939998"/>
            <a:ext cx="7886700" cy="3911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2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•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 and motivations</a:t>
            </a:r>
          </a:p>
          <a:p>
            <a:pPr>
              <a:buSzPct val="80000"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 of the art and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research questions</a:t>
            </a:r>
            <a:endParaRPr lang="en-GB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80000"/>
            </a:pPr>
            <a:r>
              <a:rPr lang="en-GB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Coordination Model and Digital Twins 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of a coordination model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of Digital Twins to represent microgrid entities</a:t>
            </a:r>
          </a:p>
          <a:p>
            <a:pPr lvl="1">
              <a:buSzPct val="50000"/>
              <a:buFont typeface="Wingdings" panose="05000000000000000000" pitchFamily="2" charset="2"/>
              <a:buChar char="Ø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and implementation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Exchange and regulation of energy among Digital Twins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Gossip coordination mechanism for decentralised learning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of Social acceptance</a:t>
            </a:r>
          </a:p>
          <a:p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24;p3">
            <a:extLst>
              <a:ext uri="{FF2B5EF4-FFF2-40B4-BE49-F238E27FC236}">
                <a16:creationId xmlns:a16="http://schemas.microsoft.com/office/drawing/2014/main" id="{CBDA871F-114A-142E-AAD3-759B1CA48215}"/>
              </a:ext>
            </a:extLst>
          </p:cNvPr>
          <p:cNvSpPr/>
          <p:nvPr/>
        </p:nvSpPr>
        <p:spPr>
          <a:xfrm>
            <a:off x="1079991" y="54687"/>
            <a:ext cx="2107709" cy="634578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Google Shape;157;p28">
            <a:extLst>
              <a:ext uri="{FF2B5EF4-FFF2-40B4-BE49-F238E27FC236}">
                <a16:creationId xmlns:a16="http://schemas.microsoft.com/office/drawing/2014/main" id="{A1C2CE93-F783-99B0-4B65-D1BD8756EC35}"/>
              </a:ext>
            </a:extLst>
          </p:cNvPr>
          <p:cNvSpPr txBox="1">
            <a:spLocks/>
          </p:cNvSpPr>
          <p:nvPr/>
        </p:nvSpPr>
        <p:spPr>
          <a:xfrm>
            <a:off x="1074609" y="243348"/>
            <a:ext cx="1681291" cy="44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Bold"/>
              <a:buNone/>
              <a:defRPr sz="3300" b="0" i="0" u="none" strike="noStrike" cap="none">
                <a:solidFill>
                  <a:schemeClr val="dk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Barlow SemiBold"/>
              <a:buNone/>
              <a:defRPr sz="14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pPr>
              <a:buSzPts val="3300"/>
              <a:buFont typeface="Play"/>
              <a:buNone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0048F-168E-C064-7BFD-64377A6C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2" y="50547"/>
            <a:ext cx="912453" cy="638717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B3A6A34-7072-0BBD-3F8E-07FB0EB4D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3403" y="4862051"/>
            <a:ext cx="278703" cy="281449"/>
          </a:xfrm>
        </p:spPr>
        <p:txBody>
          <a:bodyPr/>
          <a:lstStyle/>
          <a:p>
            <a:fld id="{211527CB-DA45-4494-8092-3F008ECA875E}" type="slidenum">
              <a:rPr lang="en-GB" b="1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en-GB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3B7BC-38A2-91F2-116C-8F1BB54A9E44}"/>
              </a:ext>
            </a:extLst>
          </p:cNvPr>
          <p:cNvSpPr txBox="1"/>
          <p:nvPr/>
        </p:nvSpPr>
        <p:spPr>
          <a:xfrm>
            <a:off x="4807" y="4928056"/>
            <a:ext cx="1632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PhD dissertation, June 2025</a:t>
            </a:r>
            <a:endParaRPr lang="en-CH" sz="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0322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3181</Words>
  <Application>Microsoft Office PowerPoint</Application>
  <PresentationFormat>On-screen Show (16:9)</PresentationFormat>
  <Paragraphs>1353</Paragraphs>
  <Slides>65</Slides>
  <Notes>37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65</vt:i4>
      </vt:variant>
    </vt:vector>
  </HeadingPairs>
  <TitlesOfParts>
    <vt:vector size="79" baseType="lpstr">
      <vt:lpstr>Aptos</vt:lpstr>
      <vt:lpstr>Barlow</vt:lpstr>
      <vt:lpstr>Wingdings</vt:lpstr>
      <vt:lpstr>Calibri Light</vt:lpstr>
      <vt:lpstr>Arial</vt:lpstr>
      <vt:lpstr>Barlow SemiBold</vt:lpstr>
      <vt:lpstr>Play</vt:lpstr>
      <vt:lpstr>Aptos Display</vt:lpstr>
      <vt:lpstr>Calibri</vt:lpstr>
      <vt:lpstr>Simple Light</vt:lpstr>
      <vt:lpstr>Office Theme</vt:lpstr>
      <vt:lpstr>Office 2013 - 2022 Theme</vt:lpstr>
      <vt:lpstr>Thème Office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Coordination Platform tuning in a 4-nodes configuration</vt:lpstr>
      <vt:lpstr>Principle of dynamic adaptation</vt:lpstr>
      <vt:lpstr>Steps of contract generation</vt:lpstr>
      <vt:lpstr>Dealing with fluctuating energy demands</vt:lpstr>
      <vt:lpstr>PowerPoint Presentation</vt:lpstr>
      <vt:lpstr>Preparation of a light version for Raspberry pi-3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Philippe Glass</cp:lastModifiedBy>
  <cp:revision>1659</cp:revision>
  <dcterms:modified xsi:type="dcterms:W3CDTF">2025-06-19T08:13:01Z</dcterms:modified>
</cp:coreProperties>
</file>